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8" r:id="rId4"/>
  </p:sldMasterIdLst>
  <p:notesMasterIdLst>
    <p:notesMasterId r:id="rId38"/>
  </p:notesMasterIdLst>
  <p:handoutMasterIdLst>
    <p:handoutMasterId r:id="rId39"/>
  </p:handoutMasterIdLst>
  <p:sldIdLst>
    <p:sldId id="317" r:id="rId5"/>
    <p:sldId id="318" r:id="rId6"/>
    <p:sldId id="316" r:id="rId7"/>
    <p:sldId id="278" r:id="rId8"/>
    <p:sldId id="284" r:id="rId9"/>
    <p:sldId id="306" r:id="rId10"/>
    <p:sldId id="339" r:id="rId11"/>
    <p:sldId id="340" r:id="rId12"/>
    <p:sldId id="286" r:id="rId13"/>
    <p:sldId id="319" r:id="rId14"/>
    <p:sldId id="304" r:id="rId15"/>
    <p:sldId id="294" r:id="rId16"/>
    <p:sldId id="295" r:id="rId17"/>
    <p:sldId id="296" r:id="rId18"/>
    <p:sldId id="314" r:id="rId19"/>
    <p:sldId id="322" r:id="rId20"/>
    <p:sldId id="321" r:id="rId21"/>
    <p:sldId id="320" r:id="rId22"/>
    <p:sldId id="342" r:id="rId23"/>
    <p:sldId id="277" r:id="rId24"/>
    <p:sldId id="328" r:id="rId25"/>
    <p:sldId id="338" r:id="rId26"/>
    <p:sldId id="325" r:id="rId27"/>
    <p:sldId id="323" r:id="rId28"/>
    <p:sldId id="335" r:id="rId29"/>
    <p:sldId id="337" r:id="rId30"/>
    <p:sldId id="327" r:id="rId31"/>
    <p:sldId id="341" r:id="rId32"/>
    <p:sldId id="329" r:id="rId33"/>
    <p:sldId id="331" r:id="rId34"/>
    <p:sldId id="297" r:id="rId35"/>
    <p:sldId id="330" r:id="rId36"/>
    <p:sldId id="332" r:id="rId37"/>
  </p:sldIdLst>
  <p:sldSz cx="12192000" cy="6858000"/>
  <p:notesSz cx="6889750" cy="100218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68" d="100"/>
          <a:sy n="68" d="100"/>
        </p:scale>
        <p:origin x="780" y="60"/>
      </p:cViewPr>
      <p:guideLst/>
    </p:cSldViewPr>
  </p:slideViewPr>
  <p:notesTextViewPr>
    <p:cViewPr>
      <p:scale>
        <a:sx n="3" d="2"/>
        <a:sy n="3" d="2"/>
      </p:scale>
      <p:origin x="0" y="0"/>
    </p:cViewPr>
  </p:notesTextViewPr>
  <p:notesViewPr>
    <p:cSldViewPr snapToGrid="0">
      <p:cViewPr varScale="1">
        <p:scale>
          <a:sx n="79" d="100"/>
          <a:sy n="79" d="100"/>
        </p:scale>
        <p:origin x="3162"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as Beades" userId="b535ffbb-855c-4195-968a-376ec46a0806" providerId="ADAL" clId="{033373D8-F9F7-46C7-8485-6AA2F48B24B3}"/>
    <pc:docChg chg="undo custSel addSld delSld modSld sldOrd">
      <pc:chgData name="Tomas Beades" userId="b535ffbb-855c-4195-968a-376ec46a0806" providerId="ADAL" clId="{033373D8-F9F7-46C7-8485-6AA2F48B24B3}" dt="2024-05-23T15:37:53.165" v="226" actId="12"/>
      <pc:docMkLst>
        <pc:docMk/>
      </pc:docMkLst>
      <pc:sldChg chg="modSp mod">
        <pc:chgData name="Tomas Beades" userId="b535ffbb-855c-4195-968a-376ec46a0806" providerId="ADAL" clId="{033373D8-F9F7-46C7-8485-6AA2F48B24B3}" dt="2024-05-23T15:33:33.293" v="198" actId="1076"/>
        <pc:sldMkLst>
          <pc:docMk/>
          <pc:sldMk cId="2914472209" sldId="286"/>
        </pc:sldMkLst>
        <pc:spChg chg="mod">
          <ac:chgData name="Tomas Beades" userId="b535ffbb-855c-4195-968a-376ec46a0806" providerId="ADAL" clId="{033373D8-F9F7-46C7-8485-6AA2F48B24B3}" dt="2024-05-23T15:33:33.293" v="198" actId="1076"/>
          <ac:spMkLst>
            <pc:docMk/>
            <pc:sldMk cId="2914472209" sldId="286"/>
            <ac:spMk id="4" creationId="{00000000-0000-0000-0000-000000000000}"/>
          </ac:spMkLst>
        </pc:spChg>
        <pc:picChg chg="mod">
          <ac:chgData name="Tomas Beades" userId="b535ffbb-855c-4195-968a-376ec46a0806" providerId="ADAL" clId="{033373D8-F9F7-46C7-8485-6AA2F48B24B3}" dt="2024-05-23T15:33:30.413" v="197" actId="1076"/>
          <ac:picMkLst>
            <pc:docMk/>
            <pc:sldMk cId="2914472209" sldId="286"/>
            <ac:picMk id="5" creationId="{00000000-0000-0000-0000-000000000000}"/>
          </ac:picMkLst>
        </pc:picChg>
      </pc:sldChg>
      <pc:sldChg chg="ord">
        <pc:chgData name="Tomas Beades" userId="b535ffbb-855c-4195-968a-376ec46a0806" providerId="ADAL" clId="{033373D8-F9F7-46C7-8485-6AA2F48B24B3}" dt="2024-05-23T15:33:46.439" v="200"/>
        <pc:sldMkLst>
          <pc:docMk/>
          <pc:sldMk cId="3530473327" sldId="295"/>
        </pc:sldMkLst>
      </pc:sldChg>
      <pc:sldChg chg="ord">
        <pc:chgData name="Tomas Beades" userId="b535ffbb-855c-4195-968a-376ec46a0806" providerId="ADAL" clId="{033373D8-F9F7-46C7-8485-6AA2F48B24B3}" dt="2024-05-23T15:33:51.528" v="202"/>
        <pc:sldMkLst>
          <pc:docMk/>
          <pc:sldMk cId="2532025032" sldId="296"/>
        </pc:sldMkLst>
      </pc:sldChg>
      <pc:sldChg chg="addSp modSp mod">
        <pc:chgData name="Tomas Beades" userId="b535ffbb-855c-4195-968a-376ec46a0806" providerId="ADAL" clId="{033373D8-F9F7-46C7-8485-6AA2F48B24B3}" dt="2024-05-23T15:33:13.433" v="195"/>
        <pc:sldMkLst>
          <pc:docMk/>
          <pc:sldMk cId="2908720499" sldId="316"/>
        </pc:sldMkLst>
        <pc:spChg chg="mod">
          <ac:chgData name="Tomas Beades" userId="b535ffbb-855c-4195-968a-376ec46a0806" providerId="ADAL" clId="{033373D8-F9F7-46C7-8485-6AA2F48B24B3}" dt="2024-05-23T15:32:56.819" v="191" actId="21"/>
          <ac:spMkLst>
            <pc:docMk/>
            <pc:sldMk cId="2908720499" sldId="316"/>
            <ac:spMk id="2" creationId="{00000000-0000-0000-0000-000000000000}"/>
          </ac:spMkLst>
        </pc:spChg>
        <pc:spChg chg="mod">
          <ac:chgData name="Tomas Beades" userId="b535ffbb-855c-4195-968a-376ec46a0806" providerId="ADAL" clId="{033373D8-F9F7-46C7-8485-6AA2F48B24B3}" dt="2024-05-23T15:31:55.630" v="181" actId="108"/>
          <ac:spMkLst>
            <pc:docMk/>
            <pc:sldMk cId="2908720499" sldId="316"/>
            <ac:spMk id="5" creationId="{00000000-0000-0000-0000-000000000000}"/>
          </ac:spMkLst>
        </pc:spChg>
        <pc:spChg chg="add mod">
          <ac:chgData name="Tomas Beades" userId="b535ffbb-855c-4195-968a-376ec46a0806" providerId="ADAL" clId="{033373D8-F9F7-46C7-8485-6AA2F48B24B3}" dt="2024-05-23T15:33:13.433" v="195"/>
          <ac:spMkLst>
            <pc:docMk/>
            <pc:sldMk cId="2908720499" sldId="316"/>
            <ac:spMk id="10" creationId="{29909B67-251C-4EFF-B449-C0C42EEACA82}"/>
          </ac:spMkLst>
        </pc:spChg>
      </pc:sldChg>
      <pc:sldChg chg="modSp mod">
        <pc:chgData name="Tomas Beades" userId="b535ffbb-855c-4195-968a-376ec46a0806" providerId="ADAL" clId="{033373D8-F9F7-46C7-8485-6AA2F48B24B3}" dt="2024-05-23T15:34:49.044" v="206" actId="20577"/>
        <pc:sldMkLst>
          <pc:docMk/>
          <pc:sldMk cId="1376826788" sldId="318"/>
        </pc:sldMkLst>
        <pc:spChg chg="mod">
          <ac:chgData name="Tomas Beades" userId="b535ffbb-855c-4195-968a-376ec46a0806" providerId="ADAL" clId="{033373D8-F9F7-46C7-8485-6AA2F48B24B3}" dt="2024-05-23T15:34:49.044" v="206" actId="20577"/>
          <ac:spMkLst>
            <pc:docMk/>
            <pc:sldMk cId="1376826788" sldId="318"/>
            <ac:spMk id="3" creationId="{00000000-0000-0000-0000-000000000000}"/>
          </ac:spMkLst>
        </pc:spChg>
      </pc:sldChg>
      <pc:sldChg chg="modSp mod">
        <pc:chgData name="Tomas Beades" userId="b535ffbb-855c-4195-968a-376ec46a0806" providerId="ADAL" clId="{033373D8-F9F7-46C7-8485-6AA2F48B24B3}" dt="2024-05-23T15:36:53.055" v="221" actId="2711"/>
        <pc:sldMkLst>
          <pc:docMk/>
          <pc:sldMk cId="2902636571" sldId="323"/>
        </pc:sldMkLst>
        <pc:spChg chg="mod">
          <ac:chgData name="Tomas Beades" userId="b535ffbb-855c-4195-968a-376ec46a0806" providerId="ADAL" clId="{033373D8-F9F7-46C7-8485-6AA2F48B24B3}" dt="2024-05-23T15:36:53.055" v="221" actId="2711"/>
          <ac:spMkLst>
            <pc:docMk/>
            <pc:sldMk cId="2902636571" sldId="323"/>
            <ac:spMk id="7" creationId="{00000000-0000-0000-0000-000000000000}"/>
          </ac:spMkLst>
        </pc:spChg>
        <pc:spChg chg="mod">
          <ac:chgData name="Tomas Beades" userId="b535ffbb-855c-4195-968a-376ec46a0806" providerId="ADAL" clId="{033373D8-F9F7-46C7-8485-6AA2F48B24B3}" dt="2024-05-23T15:36:36.535" v="220" actId="2711"/>
          <ac:spMkLst>
            <pc:docMk/>
            <pc:sldMk cId="2902636571" sldId="323"/>
            <ac:spMk id="8" creationId="{00000000-0000-0000-0000-000000000000}"/>
          </ac:spMkLst>
        </pc:spChg>
      </pc:sldChg>
      <pc:sldChg chg="modSp mod">
        <pc:chgData name="Tomas Beades" userId="b535ffbb-855c-4195-968a-376ec46a0806" providerId="ADAL" clId="{033373D8-F9F7-46C7-8485-6AA2F48B24B3}" dt="2024-05-23T15:35:44.678" v="217" actId="20577"/>
        <pc:sldMkLst>
          <pc:docMk/>
          <pc:sldMk cId="380300460" sldId="328"/>
        </pc:sldMkLst>
        <pc:spChg chg="mod">
          <ac:chgData name="Tomas Beades" userId="b535ffbb-855c-4195-968a-376ec46a0806" providerId="ADAL" clId="{033373D8-F9F7-46C7-8485-6AA2F48B24B3}" dt="2024-05-23T15:35:44.678" v="217" actId="20577"/>
          <ac:spMkLst>
            <pc:docMk/>
            <pc:sldMk cId="380300460" sldId="328"/>
            <ac:spMk id="3" creationId="{00000000-0000-0000-0000-000000000000}"/>
          </ac:spMkLst>
        </pc:spChg>
      </pc:sldChg>
      <pc:sldChg chg="modSp mod">
        <pc:chgData name="Tomas Beades" userId="b535ffbb-855c-4195-968a-376ec46a0806" providerId="ADAL" clId="{033373D8-F9F7-46C7-8485-6AA2F48B24B3}" dt="2024-05-23T15:37:18.797" v="222" actId="1076"/>
        <pc:sldMkLst>
          <pc:docMk/>
          <pc:sldMk cId="2846136291" sldId="329"/>
        </pc:sldMkLst>
        <pc:spChg chg="mod">
          <ac:chgData name="Tomas Beades" userId="b535ffbb-855c-4195-968a-376ec46a0806" providerId="ADAL" clId="{033373D8-F9F7-46C7-8485-6AA2F48B24B3}" dt="2024-05-23T14:34:23.846" v="178" actId="27636"/>
          <ac:spMkLst>
            <pc:docMk/>
            <pc:sldMk cId="2846136291" sldId="329"/>
            <ac:spMk id="3" creationId="{00000000-0000-0000-0000-000000000000}"/>
          </ac:spMkLst>
        </pc:spChg>
        <pc:picChg chg="mod">
          <ac:chgData name="Tomas Beades" userId="b535ffbb-855c-4195-968a-376ec46a0806" providerId="ADAL" clId="{033373D8-F9F7-46C7-8485-6AA2F48B24B3}" dt="2024-05-23T15:37:18.797" v="222" actId="1076"/>
          <ac:picMkLst>
            <pc:docMk/>
            <pc:sldMk cId="2846136291" sldId="329"/>
            <ac:picMk id="7" creationId="{00000000-0000-0000-0000-000000000000}"/>
          </ac:picMkLst>
        </pc:picChg>
      </pc:sldChg>
      <pc:sldChg chg="modSp mod">
        <pc:chgData name="Tomas Beades" userId="b535ffbb-855c-4195-968a-376ec46a0806" providerId="ADAL" clId="{033373D8-F9F7-46C7-8485-6AA2F48B24B3}" dt="2024-05-22T13:17:25.061" v="6" actId="1076"/>
        <pc:sldMkLst>
          <pc:docMk/>
          <pc:sldMk cId="1109096460" sldId="330"/>
        </pc:sldMkLst>
        <pc:spChg chg="mod">
          <ac:chgData name="Tomas Beades" userId="b535ffbb-855c-4195-968a-376ec46a0806" providerId="ADAL" clId="{033373D8-F9F7-46C7-8485-6AA2F48B24B3}" dt="2024-05-22T13:17:23.290" v="5" actId="1076"/>
          <ac:spMkLst>
            <pc:docMk/>
            <pc:sldMk cId="1109096460" sldId="330"/>
            <ac:spMk id="3" creationId="{00000000-0000-0000-0000-000000000000}"/>
          </ac:spMkLst>
        </pc:spChg>
        <pc:picChg chg="mod">
          <ac:chgData name="Tomas Beades" userId="b535ffbb-855c-4195-968a-376ec46a0806" providerId="ADAL" clId="{033373D8-F9F7-46C7-8485-6AA2F48B24B3}" dt="2024-05-22T13:17:25.061" v="6" actId="1076"/>
          <ac:picMkLst>
            <pc:docMk/>
            <pc:sldMk cId="1109096460" sldId="330"/>
            <ac:picMk id="4" creationId="{00000000-0000-0000-0000-000000000000}"/>
          </ac:picMkLst>
        </pc:picChg>
      </pc:sldChg>
      <pc:sldChg chg="modSp mod">
        <pc:chgData name="Tomas Beades" userId="b535ffbb-855c-4195-968a-376ec46a0806" providerId="ADAL" clId="{033373D8-F9F7-46C7-8485-6AA2F48B24B3}" dt="2024-05-22T13:16:47.817" v="3" actId="20577"/>
        <pc:sldMkLst>
          <pc:docMk/>
          <pc:sldMk cId="4098291070" sldId="335"/>
        </pc:sldMkLst>
        <pc:spChg chg="mod">
          <ac:chgData name="Tomas Beades" userId="b535ffbb-855c-4195-968a-376ec46a0806" providerId="ADAL" clId="{033373D8-F9F7-46C7-8485-6AA2F48B24B3}" dt="2024-05-22T13:16:47.817" v="3" actId="20577"/>
          <ac:spMkLst>
            <pc:docMk/>
            <pc:sldMk cId="4098291070" sldId="335"/>
            <ac:spMk id="3" creationId="{00000000-0000-0000-0000-000000000000}"/>
          </ac:spMkLst>
        </pc:spChg>
      </pc:sldChg>
      <pc:sldChg chg="new del">
        <pc:chgData name="Tomas Beades" userId="b535ffbb-855c-4195-968a-376ec46a0806" providerId="ADAL" clId="{033373D8-F9F7-46C7-8485-6AA2F48B24B3}" dt="2024-05-23T14:30:15.202" v="20" actId="680"/>
        <pc:sldMkLst>
          <pc:docMk/>
          <pc:sldMk cId="2770688731" sldId="342"/>
        </pc:sldMkLst>
      </pc:sldChg>
      <pc:sldChg chg="delSp modSp add mod">
        <pc:chgData name="Tomas Beades" userId="b535ffbb-855c-4195-968a-376ec46a0806" providerId="ADAL" clId="{033373D8-F9F7-46C7-8485-6AA2F48B24B3}" dt="2024-05-23T15:37:53.165" v="226" actId="12"/>
        <pc:sldMkLst>
          <pc:docMk/>
          <pc:sldMk cId="3671546750" sldId="342"/>
        </pc:sldMkLst>
        <pc:spChg chg="mod">
          <ac:chgData name="Tomas Beades" userId="b535ffbb-855c-4195-968a-376ec46a0806" providerId="ADAL" clId="{033373D8-F9F7-46C7-8485-6AA2F48B24B3}" dt="2024-05-23T15:37:53.165" v="226" actId="12"/>
          <ac:spMkLst>
            <pc:docMk/>
            <pc:sldMk cId="3671546750" sldId="342"/>
            <ac:spMk id="2" creationId="{00000000-0000-0000-0000-000000000000}"/>
          </ac:spMkLst>
        </pc:spChg>
        <pc:spChg chg="mod">
          <ac:chgData name="Tomas Beades" userId="b535ffbb-855c-4195-968a-376ec46a0806" providerId="ADAL" clId="{033373D8-F9F7-46C7-8485-6AA2F48B24B3}" dt="2024-05-23T14:32:09.929" v="141" actId="1076"/>
          <ac:spMkLst>
            <pc:docMk/>
            <pc:sldMk cId="3671546750" sldId="342"/>
            <ac:spMk id="5" creationId="{00000000-0000-0000-0000-000000000000}"/>
          </ac:spMkLst>
        </pc:spChg>
        <pc:picChg chg="del">
          <ac:chgData name="Tomas Beades" userId="b535ffbb-855c-4195-968a-376ec46a0806" providerId="ADAL" clId="{033373D8-F9F7-46C7-8485-6AA2F48B24B3}" dt="2024-05-23T14:30:26.802" v="22" actId="478"/>
          <ac:picMkLst>
            <pc:docMk/>
            <pc:sldMk cId="3671546750" sldId="342"/>
            <ac:picMk id="6" creationId="{00000000-0000-0000-0000-000000000000}"/>
          </ac:picMkLst>
        </pc:picChg>
        <pc:picChg chg="del mod">
          <ac:chgData name="Tomas Beades" userId="b535ffbb-855c-4195-968a-376ec46a0806" providerId="ADAL" clId="{033373D8-F9F7-46C7-8485-6AA2F48B24B3}" dt="2024-05-23T15:34:17.314" v="203" actId="478"/>
          <ac:picMkLst>
            <pc:docMk/>
            <pc:sldMk cId="3671546750" sldId="342"/>
            <ac:picMk id="10" creationId="{00000000-0000-0000-0000-000000000000}"/>
          </ac:picMkLst>
        </pc:picChg>
      </pc:sldChg>
      <pc:sldChg chg="add del">
        <pc:chgData name="Tomas Beades" userId="b535ffbb-855c-4195-968a-376ec46a0806" providerId="ADAL" clId="{033373D8-F9F7-46C7-8485-6AA2F48B24B3}" dt="2024-05-23T14:33:23.499" v="160" actId="47"/>
        <pc:sldMkLst>
          <pc:docMk/>
          <pc:sldMk cId="2125576959" sldId="343"/>
        </pc:sldMkLst>
      </pc:sldChg>
    </pc:docChg>
  </pc:docChgLst>
  <pc:docChgLst>
    <pc:chgData name="Tomas Beades" userId="b535ffbb-855c-4195-968a-376ec46a0806" providerId="ADAL" clId="{61E222E7-1772-433E-870A-BFF9B9F62EB8}"/>
    <pc:docChg chg="undo custSel modSld">
      <pc:chgData name="Tomas Beades" userId="b535ffbb-855c-4195-968a-376ec46a0806" providerId="ADAL" clId="{61E222E7-1772-433E-870A-BFF9B9F62EB8}" dt="2024-05-15T11:15:08.133" v="222" actId="20577"/>
      <pc:docMkLst>
        <pc:docMk/>
      </pc:docMkLst>
      <pc:sldChg chg="modSp mod">
        <pc:chgData name="Tomas Beades" userId="b535ffbb-855c-4195-968a-376ec46a0806" providerId="ADAL" clId="{61E222E7-1772-433E-870A-BFF9B9F62EB8}" dt="2024-05-15T11:15:08.133" v="222" actId="20577"/>
        <pc:sldMkLst>
          <pc:docMk/>
          <pc:sldMk cId="3984580996" sldId="278"/>
        </pc:sldMkLst>
        <pc:spChg chg="mod">
          <ac:chgData name="Tomas Beades" userId="b535ffbb-855c-4195-968a-376ec46a0806" providerId="ADAL" clId="{61E222E7-1772-433E-870A-BFF9B9F62EB8}" dt="2024-05-15T11:15:08.133" v="222" actId="20577"/>
          <ac:spMkLst>
            <pc:docMk/>
            <pc:sldMk cId="3984580996" sldId="278"/>
            <ac:spMk id="3" creationId="{00000000-0000-0000-0000-000000000000}"/>
          </ac:spMkLst>
        </pc:spChg>
      </pc:sldChg>
      <pc:sldChg chg="modSp mod">
        <pc:chgData name="Tomas Beades" userId="b535ffbb-855c-4195-968a-376ec46a0806" providerId="ADAL" clId="{61E222E7-1772-433E-870A-BFF9B9F62EB8}" dt="2024-05-08T14:35:20.045" v="154" actId="14100"/>
        <pc:sldMkLst>
          <pc:docMk/>
          <pc:sldMk cId="2418384226" sldId="283"/>
        </pc:sldMkLst>
        <pc:picChg chg="mod">
          <ac:chgData name="Tomas Beades" userId="b535ffbb-855c-4195-968a-376ec46a0806" providerId="ADAL" clId="{61E222E7-1772-433E-870A-BFF9B9F62EB8}" dt="2024-05-08T14:35:20.045" v="154" actId="14100"/>
          <ac:picMkLst>
            <pc:docMk/>
            <pc:sldMk cId="2418384226" sldId="283"/>
            <ac:picMk id="5" creationId="{00000000-0000-0000-0000-000000000000}"/>
          </ac:picMkLst>
        </pc:picChg>
      </pc:sldChg>
      <pc:sldChg chg="modSp mod modAnim">
        <pc:chgData name="Tomas Beades" userId="b535ffbb-855c-4195-968a-376ec46a0806" providerId="ADAL" clId="{61E222E7-1772-433E-870A-BFF9B9F62EB8}" dt="2024-05-08T14:47:08.816" v="157"/>
        <pc:sldMkLst>
          <pc:docMk/>
          <pc:sldMk cId="1102537252" sldId="288"/>
        </pc:sldMkLst>
        <pc:picChg chg="mod">
          <ac:chgData name="Tomas Beades" userId="b535ffbb-855c-4195-968a-376ec46a0806" providerId="ADAL" clId="{61E222E7-1772-433E-870A-BFF9B9F62EB8}" dt="2024-05-08T14:33:40.984" v="152" actId="14100"/>
          <ac:picMkLst>
            <pc:docMk/>
            <pc:sldMk cId="1102537252" sldId="288"/>
            <ac:picMk id="5" creationId="{00000000-0000-0000-0000-000000000000}"/>
          </ac:picMkLst>
        </pc:picChg>
      </pc:sldChg>
      <pc:sldChg chg="modSp mod">
        <pc:chgData name="Tomas Beades" userId="b535ffbb-855c-4195-968a-376ec46a0806" providerId="ADAL" clId="{61E222E7-1772-433E-870A-BFF9B9F62EB8}" dt="2024-05-08T13:28:36.456" v="55" actId="13926"/>
        <pc:sldMkLst>
          <pc:docMk/>
          <pc:sldMk cId="3225476847" sldId="289"/>
        </pc:sldMkLst>
        <pc:spChg chg="mod">
          <ac:chgData name="Tomas Beades" userId="b535ffbb-855c-4195-968a-376ec46a0806" providerId="ADAL" clId="{61E222E7-1772-433E-870A-BFF9B9F62EB8}" dt="2024-05-08T13:28:11.708" v="31" actId="20577"/>
          <ac:spMkLst>
            <pc:docMk/>
            <pc:sldMk cId="3225476847" sldId="289"/>
            <ac:spMk id="2" creationId="{00000000-0000-0000-0000-000000000000}"/>
          </ac:spMkLst>
        </pc:spChg>
        <pc:spChg chg="mod">
          <ac:chgData name="Tomas Beades" userId="b535ffbb-855c-4195-968a-376ec46a0806" providerId="ADAL" clId="{61E222E7-1772-433E-870A-BFF9B9F62EB8}" dt="2024-05-08T13:28:36.456" v="55" actId="13926"/>
          <ac:spMkLst>
            <pc:docMk/>
            <pc:sldMk cId="3225476847" sldId="289"/>
            <ac:spMk id="3" creationId="{00000000-0000-0000-0000-000000000000}"/>
          </ac:spMkLst>
        </pc:spChg>
      </pc:sldChg>
      <pc:sldChg chg="modSp mod">
        <pc:chgData name="Tomas Beades" userId="b535ffbb-855c-4195-968a-376ec46a0806" providerId="ADAL" clId="{61E222E7-1772-433E-870A-BFF9B9F62EB8}" dt="2024-05-08T14:00:35.571" v="151" actId="27636"/>
        <pc:sldMkLst>
          <pc:docMk/>
          <pc:sldMk cId="2419009374" sldId="291"/>
        </pc:sldMkLst>
        <pc:spChg chg="mod">
          <ac:chgData name="Tomas Beades" userId="b535ffbb-855c-4195-968a-376ec46a0806" providerId="ADAL" clId="{61E222E7-1772-433E-870A-BFF9B9F62EB8}" dt="2024-05-08T14:00:35.571" v="151" actId="27636"/>
          <ac:spMkLst>
            <pc:docMk/>
            <pc:sldMk cId="2419009374" sldId="291"/>
            <ac:spMk id="3" creationId="{00000000-0000-0000-0000-000000000000}"/>
          </ac:spMkLst>
        </pc:spChg>
      </pc:sldChg>
      <pc:sldChg chg="addSp modSp mod modClrScheme chgLayout">
        <pc:chgData name="Tomas Beades" userId="b535ffbb-855c-4195-968a-376ec46a0806" providerId="ADAL" clId="{61E222E7-1772-433E-870A-BFF9B9F62EB8}" dt="2024-05-08T13:19:13.243" v="3" actId="27636"/>
        <pc:sldMkLst>
          <pc:docMk/>
          <pc:sldMk cId="3250423141" sldId="293"/>
        </pc:sldMkLst>
        <pc:spChg chg="mod ord">
          <ac:chgData name="Tomas Beades" userId="b535ffbb-855c-4195-968a-376ec46a0806" providerId="ADAL" clId="{61E222E7-1772-433E-870A-BFF9B9F62EB8}" dt="2024-05-08T13:19:04.971" v="0" actId="700"/>
          <ac:spMkLst>
            <pc:docMk/>
            <pc:sldMk cId="3250423141" sldId="293"/>
            <ac:spMk id="2" creationId="{7BF73391-3645-45AF-BA84-E0A71CB0D2FA}"/>
          </ac:spMkLst>
        </pc:spChg>
        <pc:spChg chg="mod ord">
          <ac:chgData name="Tomas Beades" userId="b535ffbb-855c-4195-968a-376ec46a0806" providerId="ADAL" clId="{61E222E7-1772-433E-870A-BFF9B9F62EB8}" dt="2024-05-08T13:19:13.243" v="3" actId="27636"/>
          <ac:spMkLst>
            <pc:docMk/>
            <pc:sldMk cId="3250423141" sldId="293"/>
            <ac:spMk id="3" creationId="{9E99AE80-DDC8-4B42-A9E6-16B310176265}"/>
          </ac:spMkLst>
        </pc:spChg>
        <pc:spChg chg="add mod ord">
          <ac:chgData name="Tomas Beades" userId="b535ffbb-855c-4195-968a-376ec46a0806" providerId="ADAL" clId="{61E222E7-1772-433E-870A-BFF9B9F62EB8}" dt="2024-05-08T13:19:13.243" v="2" actId="27636"/>
          <ac:spMkLst>
            <pc:docMk/>
            <pc:sldMk cId="3250423141" sldId="293"/>
            <ac:spMk id="4" creationId="{611C4962-CA83-47BF-B8E8-74B5D87D876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US"/>
          </a:p>
        </p:txBody>
      </p:sp>
      <p:sp>
        <p:nvSpPr>
          <p:cNvPr id="3" name="Date Placeholder 2"/>
          <p:cNvSpPr>
            <a:spLocks noGrp="1"/>
          </p:cNvSpPr>
          <p:nvPr>
            <p:ph type="dt" sz="quarter" idx="1"/>
          </p:nvPr>
        </p:nvSpPr>
        <p:spPr>
          <a:xfrm>
            <a:off x="3902597" y="0"/>
            <a:ext cx="2985558" cy="502835"/>
          </a:xfrm>
          <a:prstGeom prst="rect">
            <a:avLst/>
          </a:prstGeom>
        </p:spPr>
        <p:txBody>
          <a:bodyPr vert="horz" lIns="96634" tIns="48317" rIns="96634" bIns="48317" rtlCol="0"/>
          <a:lstStyle>
            <a:lvl1pPr algn="r">
              <a:defRPr sz="1300"/>
            </a:lvl1pPr>
          </a:lstStyle>
          <a:p>
            <a:fld id="{A43F5076-A564-4705-AF65-79CB383C8289}" type="datetimeFigureOut">
              <a:rPr lang="en-US" smtClean="0"/>
              <a:t>5/23/2024</a:t>
            </a:fld>
            <a:endParaRPr lang="en-US"/>
          </a:p>
        </p:txBody>
      </p:sp>
      <p:sp>
        <p:nvSpPr>
          <p:cNvPr id="4" name="Footer Placeholder 3"/>
          <p:cNvSpPr>
            <a:spLocks noGrp="1"/>
          </p:cNvSpPr>
          <p:nvPr>
            <p:ph type="ftr" sz="quarter" idx="2"/>
          </p:nvPr>
        </p:nvSpPr>
        <p:spPr>
          <a:xfrm>
            <a:off x="0" y="9519055"/>
            <a:ext cx="2985558" cy="502834"/>
          </a:xfrm>
          <a:prstGeom prst="rect">
            <a:avLst/>
          </a:prstGeom>
        </p:spPr>
        <p:txBody>
          <a:bodyPr vert="horz" lIns="96634" tIns="48317" rIns="96634" bIns="48317" rtlCol="0" anchor="b"/>
          <a:lstStyle>
            <a:lvl1pPr algn="l">
              <a:defRPr sz="1300"/>
            </a:lvl1pPr>
          </a:lstStyle>
          <a:p>
            <a:endParaRPr lang="en-US"/>
          </a:p>
        </p:txBody>
      </p:sp>
      <p:sp>
        <p:nvSpPr>
          <p:cNvPr id="5" name="Slide Number Placeholder 4"/>
          <p:cNvSpPr>
            <a:spLocks noGrp="1"/>
          </p:cNvSpPr>
          <p:nvPr>
            <p:ph type="sldNum" sz="quarter" idx="3"/>
          </p:nvPr>
        </p:nvSpPr>
        <p:spPr>
          <a:xfrm>
            <a:off x="3902597" y="9519055"/>
            <a:ext cx="2985558" cy="502834"/>
          </a:xfrm>
          <a:prstGeom prst="rect">
            <a:avLst/>
          </a:prstGeom>
        </p:spPr>
        <p:txBody>
          <a:bodyPr vert="horz" lIns="96634" tIns="48317" rIns="96634" bIns="48317" rtlCol="0" anchor="b"/>
          <a:lstStyle>
            <a:lvl1pPr algn="r">
              <a:defRPr sz="1300"/>
            </a:lvl1pPr>
          </a:lstStyle>
          <a:p>
            <a:fld id="{0CA0A2B2-06DB-4D4E-B4CF-92C83EE45318}" type="slidenum">
              <a:rPr lang="en-US" smtClean="0"/>
              <a:t>‹#›</a:t>
            </a:fld>
            <a:endParaRPr lang="en-US"/>
          </a:p>
        </p:txBody>
      </p:sp>
    </p:spTree>
    <p:extLst>
      <p:ext uri="{BB962C8B-B14F-4D97-AF65-F5344CB8AC3E}">
        <p14:creationId xmlns:p14="http://schemas.microsoft.com/office/powerpoint/2010/main" val="35503065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6088" cy="50165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902075" y="0"/>
            <a:ext cx="2986088" cy="501650"/>
          </a:xfrm>
          <a:prstGeom prst="rect">
            <a:avLst/>
          </a:prstGeom>
        </p:spPr>
        <p:txBody>
          <a:bodyPr vert="horz" lIns="91440" tIns="45720" rIns="91440" bIns="45720" rtlCol="0"/>
          <a:lstStyle>
            <a:lvl1pPr algn="r">
              <a:defRPr sz="1200"/>
            </a:lvl1pPr>
          </a:lstStyle>
          <a:p>
            <a:fld id="{0678C7BE-E3E0-41C1-95D1-9A00DDB92626}" type="datetimeFigureOut">
              <a:rPr lang="en-GB" smtClean="0"/>
              <a:t>23/05/2024</a:t>
            </a:fld>
            <a:endParaRPr lang="en-GB"/>
          </a:p>
        </p:txBody>
      </p:sp>
      <p:sp>
        <p:nvSpPr>
          <p:cNvPr id="4" name="Slide Image Placeholder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8975" y="4822825"/>
            <a:ext cx="5511800" cy="39465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20238"/>
            <a:ext cx="2986088" cy="50165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902075" y="9520238"/>
            <a:ext cx="2986088" cy="501650"/>
          </a:xfrm>
          <a:prstGeom prst="rect">
            <a:avLst/>
          </a:prstGeom>
        </p:spPr>
        <p:txBody>
          <a:bodyPr vert="horz" lIns="91440" tIns="45720" rIns="91440" bIns="45720" rtlCol="0" anchor="b"/>
          <a:lstStyle>
            <a:lvl1pPr algn="r">
              <a:defRPr sz="1200"/>
            </a:lvl1pPr>
          </a:lstStyle>
          <a:p>
            <a:fld id="{BD9C4B48-608A-4F2D-B223-33AA7B8BCA21}" type="slidenum">
              <a:rPr lang="en-GB" smtClean="0"/>
              <a:t>‹#›</a:t>
            </a:fld>
            <a:endParaRPr lang="en-GB"/>
          </a:p>
        </p:txBody>
      </p:sp>
    </p:spTree>
    <p:extLst>
      <p:ext uri="{BB962C8B-B14F-4D97-AF65-F5344CB8AC3E}">
        <p14:creationId xmlns:p14="http://schemas.microsoft.com/office/powerpoint/2010/main" val="77305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A17F9160-F796-483D-9822-BA29879A4706}" type="datetimeFigureOut">
              <a:rPr lang="en-GB" smtClean="0"/>
              <a:t>23/05/2024</a:t>
            </a:fld>
            <a:endParaRPr lang="en-GB"/>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GB"/>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289E4072-80B9-4567-91F8-EDE7EA28478D}" type="slidenum">
              <a:rPr lang="en-GB" smtClean="0"/>
              <a:t>‹#›</a:t>
            </a:fld>
            <a:endParaRPr lang="en-GB"/>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43964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7F9160-F796-483D-9822-BA29879A4706}" type="datetimeFigureOut">
              <a:rPr lang="en-GB" smtClean="0"/>
              <a:t>23/05/2024</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89E4072-80B9-4567-91F8-EDE7EA28478D}" type="slidenum">
              <a:rPr lang="en-GB" smtClean="0"/>
              <a:t>‹#›</a:t>
            </a:fld>
            <a:endParaRPr lang="en-GB"/>
          </a:p>
        </p:txBody>
      </p:sp>
      <p:pic>
        <p:nvPicPr>
          <p:cNvPr id="7" name="Picture 6">
            <a:extLst>
              <a:ext uri="{FF2B5EF4-FFF2-40B4-BE49-F238E27FC236}">
                <a16:creationId xmlns:a16="http://schemas.microsoft.com/office/drawing/2014/main" id="{52D41B8A-8BFC-DFA1-96B7-517E6BB3C07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0"/>
            <a:ext cx="1425388" cy="1425388"/>
          </a:xfrm>
          <a:prstGeom prst="rect">
            <a:avLst/>
          </a:prstGeom>
        </p:spPr>
      </p:pic>
    </p:spTree>
    <p:extLst>
      <p:ext uri="{BB962C8B-B14F-4D97-AF65-F5344CB8AC3E}">
        <p14:creationId xmlns:p14="http://schemas.microsoft.com/office/powerpoint/2010/main" val="3481447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A17F9160-F796-483D-9822-BA29879A4706}" type="datetimeFigureOut">
              <a:rPr lang="en-GB" smtClean="0"/>
              <a:t>23/05/2024</a:t>
            </a:fld>
            <a:endParaRPr lang="en-GB"/>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GB"/>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289E4072-80B9-4567-91F8-EDE7EA28478D}" type="slidenum">
              <a:rPr lang="en-GB" smtClean="0"/>
              <a:t>‹#›</a:t>
            </a:fld>
            <a:endParaRPr lang="en-GB"/>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40080417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7F9160-F796-483D-9822-BA29879A4706}" type="datetimeFigureOut">
              <a:rPr lang="en-GB" smtClean="0"/>
              <a:t>23/05/2024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9E4072-80B9-4567-91F8-EDE7EA28478D}" type="slidenum">
              <a:rPr lang="en-GB" smtClean="0"/>
              <a:t>‹#›</a:t>
            </a:fld>
            <a:endParaRPr lang="en-GB"/>
          </a:p>
        </p:txBody>
      </p:sp>
    </p:spTree>
    <p:extLst>
      <p:ext uri="{BB962C8B-B14F-4D97-AF65-F5344CB8AC3E}">
        <p14:creationId xmlns:p14="http://schemas.microsoft.com/office/powerpoint/2010/main" val="278953260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17F9160-F796-483D-9822-BA29879A4706}" type="datetimeFigureOut">
              <a:rPr lang="en-GB" smtClean="0"/>
              <a:t>23/05/2024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89E4072-80B9-4567-91F8-EDE7EA28478D}" type="slidenum">
              <a:rPr lang="en-GB" smtClean="0"/>
              <a:t>‹#›</a:t>
            </a:fld>
            <a:endParaRPr lang="en-GB"/>
          </a:p>
        </p:txBody>
      </p:sp>
    </p:spTree>
    <p:extLst>
      <p:ext uri="{BB962C8B-B14F-4D97-AF65-F5344CB8AC3E}">
        <p14:creationId xmlns:p14="http://schemas.microsoft.com/office/powerpoint/2010/main" val="380115469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7F9160-F796-483D-9822-BA29879A4706}" type="datetimeFigureOut">
              <a:rPr lang="en-GB" smtClean="0"/>
              <a:t>23/05/2024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89E4072-80B9-4567-91F8-EDE7EA28478D}" type="slidenum">
              <a:rPr lang="en-GB" smtClean="0"/>
              <a:t>‹#›</a:t>
            </a:fld>
            <a:endParaRPr lang="en-GB"/>
          </a:p>
        </p:txBody>
      </p:sp>
    </p:spTree>
    <p:extLst>
      <p:ext uri="{BB962C8B-B14F-4D97-AF65-F5344CB8AC3E}">
        <p14:creationId xmlns:p14="http://schemas.microsoft.com/office/powerpoint/2010/main" val="127555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7F9160-F796-483D-9822-BA29879A4706}" type="datetimeFigureOut">
              <a:rPr lang="en-GB" smtClean="0"/>
              <a:t>23/05/2024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89E4072-80B9-4567-91F8-EDE7EA28478D}" type="slidenum">
              <a:rPr lang="en-GB" smtClean="0"/>
              <a:t>‹#›</a:t>
            </a:fld>
            <a:endParaRPr lang="en-GB"/>
          </a:p>
        </p:txBody>
      </p:sp>
    </p:spTree>
    <p:extLst>
      <p:ext uri="{BB962C8B-B14F-4D97-AF65-F5344CB8AC3E}">
        <p14:creationId xmlns:p14="http://schemas.microsoft.com/office/powerpoint/2010/main" val="360045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051" y="6375679"/>
            <a:ext cx="1233355" cy="348462"/>
          </a:xfrm>
        </p:spPr>
        <p:txBody>
          <a:bodyPr/>
          <a:lstStyle/>
          <a:p>
            <a:fld id="{A17F9160-F796-483D-9822-BA29879A4706}" type="datetimeFigureOut">
              <a:rPr lang="en-GB" smtClean="0"/>
              <a:t>23/05/2024</a:t>
            </a:fld>
            <a:endParaRPr lang="en-GB"/>
          </a:p>
        </p:txBody>
      </p:sp>
      <p:sp>
        <p:nvSpPr>
          <p:cNvPr id="6" name="Footer Placeholder 5"/>
          <p:cNvSpPr>
            <a:spLocks noGrp="1"/>
          </p:cNvSpPr>
          <p:nvPr>
            <p:ph type="ftr" sz="quarter" idx="11"/>
          </p:nvPr>
        </p:nvSpPr>
        <p:spPr>
          <a:xfrm>
            <a:off x="2103620" y="6375679"/>
            <a:ext cx="3482179" cy="345796"/>
          </a:xfrm>
        </p:spPr>
        <p:txBody>
          <a:bodyPr/>
          <a:lstStyle/>
          <a:p>
            <a:endParaRPr lang="en-GB"/>
          </a:p>
        </p:txBody>
      </p:sp>
      <p:sp>
        <p:nvSpPr>
          <p:cNvPr id="7" name="Slide Number Placeholder 6"/>
          <p:cNvSpPr>
            <a:spLocks noGrp="1"/>
          </p:cNvSpPr>
          <p:nvPr>
            <p:ph type="sldNum" sz="quarter" idx="12"/>
          </p:nvPr>
        </p:nvSpPr>
        <p:spPr>
          <a:xfrm>
            <a:off x="5691014" y="6375679"/>
            <a:ext cx="1232456" cy="345796"/>
          </a:xfrm>
        </p:spPr>
        <p:txBody>
          <a:bodyPr/>
          <a:lstStyle/>
          <a:p>
            <a:fld id="{289E4072-80B9-4567-91F8-EDE7EA28478D}" type="slidenum">
              <a:rPr lang="en-GB" smtClean="0"/>
              <a:t>‹#›</a:t>
            </a:fld>
            <a:endParaRPr lang="en-GB"/>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35082953"/>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950" y="6375679"/>
            <a:ext cx="1232456" cy="348462"/>
          </a:xfrm>
        </p:spPr>
        <p:txBody>
          <a:bodyPr/>
          <a:lstStyle/>
          <a:p>
            <a:fld id="{A17F9160-F796-483D-9822-BA29879A4706}" type="datetimeFigureOut">
              <a:rPr lang="en-GB" smtClean="0"/>
              <a:t>23/05/2024</a:t>
            </a:fld>
            <a:endParaRPr lang="en-GB"/>
          </a:p>
        </p:txBody>
      </p:sp>
      <p:sp>
        <p:nvSpPr>
          <p:cNvPr id="6" name="Footer Placeholder 5"/>
          <p:cNvSpPr>
            <a:spLocks noGrp="1"/>
          </p:cNvSpPr>
          <p:nvPr>
            <p:ph type="ftr" sz="quarter" idx="11"/>
          </p:nvPr>
        </p:nvSpPr>
        <p:spPr>
          <a:xfrm>
            <a:off x="2103621" y="6375679"/>
            <a:ext cx="3482178" cy="345796"/>
          </a:xfrm>
        </p:spPr>
        <p:txBody>
          <a:bodyPr/>
          <a:lstStyle/>
          <a:p>
            <a:endParaRPr lang="en-GB"/>
          </a:p>
        </p:txBody>
      </p:sp>
      <p:sp>
        <p:nvSpPr>
          <p:cNvPr id="7" name="Slide Number Placeholder 6"/>
          <p:cNvSpPr>
            <a:spLocks noGrp="1"/>
          </p:cNvSpPr>
          <p:nvPr>
            <p:ph type="sldNum" sz="quarter" idx="12"/>
          </p:nvPr>
        </p:nvSpPr>
        <p:spPr>
          <a:xfrm>
            <a:off x="5687568" y="6375679"/>
            <a:ext cx="1234440" cy="345796"/>
          </a:xfrm>
        </p:spPr>
        <p:txBody>
          <a:bodyPr/>
          <a:lstStyle/>
          <a:p>
            <a:fld id="{289E4072-80B9-4567-91F8-EDE7EA28478D}" type="slidenum">
              <a:rPr lang="en-GB" smtClean="0"/>
              <a:t>‹#›</a:t>
            </a:fld>
            <a:endParaRPr lang="en-GB"/>
          </a:p>
        </p:txBody>
      </p:sp>
    </p:spTree>
    <p:extLst>
      <p:ext uri="{BB962C8B-B14F-4D97-AF65-F5344CB8AC3E}">
        <p14:creationId xmlns:p14="http://schemas.microsoft.com/office/powerpoint/2010/main" val="1482925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7F9160-F796-483D-9822-BA29879A4706}" type="datetimeFigureOut">
              <a:rPr lang="en-GB" smtClean="0"/>
              <a:t>23/05/2024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9E4072-80B9-4567-91F8-EDE7EA28478D}" type="slidenum">
              <a:rPr lang="en-GB" smtClean="0"/>
              <a:t>‹#›</a:t>
            </a:fld>
            <a:endParaRPr lang="en-GB"/>
          </a:p>
        </p:txBody>
      </p:sp>
    </p:spTree>
    <p:extLst>
      <p:ext uri="{BB962C8B-B14F-4D97-AF65-F5344CB8AC3E}">
        <p14:creationId xmlns:p14="http://schemas.microsoft.com/office/powerpoint/2010/main" val="4281731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7F9160-F796-483D-9822-BA29879A4706}" type="datetimeFigureOut">
              <a:rPr lang="en-GB" smtClean="0"/>
              <a:t>23/05/2024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9E4072-80B9-4567-91F8-EDE7EA28478D}" type="slidenum">
              <a:rPr lang="en-GB" smtClean="0"/>
              <a:t>‹#›</a:t>
            </a:fld>
            <a:endParaRPr lang="en-GB"/>
          </a:p>
        </p:txBody>
      </p:sp>
    </p:spTree>
    <p:extLst>
      <p:ext uri="{BB962C8B-B14F-4D97-AF65-F5344CB8AC3E}">
        <p14:creationId xmlns:p14="http://schemas.microsoft.com/office/powerpoint/2010/main" val="3388179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A17F9160-F796-483D-9822-BA29879A4706}" type="datetimeFigureOut">
              <a:rPr lang="en-GB" smtClean="0"/>
              <a:t>23/05/2024</a:t>
            </a:fld>
            <a:endParaRPr lang="en-GB"/>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GB"/>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289E4072-80B9-4567-91F8-EDE7EA28478D}" type="slidenum">
              <a:rPr lang="en-GB" smtClean="0"/>
              <a:t>‹#›</a:t>
            </a:fld>
            <a:endParaRPr lang="en-GB"/>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5692483"/>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4079" y="985915"/>
            <a:ext cx="10515600" cy="3266904"/>
          </a:xfrm>
        </p:spPr>
        <p:txBody>
          <a:bodyPr>
            <a:normAutofit lnSpcReduction="10000"/>
          </a:bodyPr>
          <a:lstStyle/>
          <a:p>
            <a:pPr marL="0" indent="0" algn="ctr">
              <a:buNone/>
            </a:pPr>
            <a:r>
              <a:rPr lang="en-US" sz="54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Information Webinar on the </a:t>
            </a:r>
            <a:br>
              <a:rPr lang="en-US" sz="54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br>
            <a:r>
              <a:rPr lang="en-US" sz="54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LEADER Process </a:t>
            </a:r>
            <a:br>
              <a:rPr lang="en-US" sz="54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br>
            <a:endParaRPr lang="en-US" sz="5400" b="1" kern="100" dirty="0">
              <a:solidFill>
                <a:srgbClr val="4472C4"/>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en-US" sz="32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May 2024</a:t>
            </a:r>
            <a:endParaRPr lang="en-GB" sz="3200" b="1" kern="100" dirty="0">
              <a:solidFill>
                <a:srgbClr val="4472C4"/>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2"/>
          <a:stretch>
            <a:fillRect/>
          </a:stretch>
        </p:blipFill>
        <p:spPr>
          <a:xfrm>
            <a:off x="1065673" y="4382661"/>
            <a:ext cx="5812779" cy="2475339"/>
          </a:xfrm>
          <a:prstGeom prst="rect">
            <a:avLst/>
          </a:prstGeom>
        </p:spPr>
      </p:pic>
      <p:pic>
        <p:nvPicPr>
          <p:cNvPr id="6" name="Picture 5"/>
          <p:cNvPicPr>
            <a:picLocks noChangeAspect="1"/>
          </p:cNvPicPr>
          <p:nvPr/>
        </p:nvPicPr>
        <p:blipFill>
          <a:blip r:embed="rId3"/>
          <a:stretch>
            <a:fillRect/>
          </a:stretch>
        </p:blipFill>
        <p:spPr>
          <a:xfrm>
            <a:off x="7684892" y="4802419"/>
            <a:ext cx="2560542" cy="1097375"/>
          </a:xfrm>
          <a:prstGeom prst="rect">
            <a:avLst/>
          </a:prstGeom>
        </p:spPr>
      </p:pic>
    </p:spTree>
    <p:extLst>
      <p:ext uri="{BB962C8B-B14F-4D97-AF65-F5344CB8AC3E}">
        <p14:creationId xmlns:p14="http://schemas.microsoft.com/office/powerpoint/2010/main" val="797336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Housekeeping</a:t>
            </a:r>
            <a:endParaRPr lang="en-GB" b="1" kern="100" dirty="0">
              <a:solidFill>
                <a:srgbClr val="4472C4"/>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743972" y="1825625"/>
            <a:ext cx="9306464" cy="3781545"/>
          </a:xfrm>
        </p:spPr>
        <p:txBody>
          <a:bodyPr/>
          <a:lstStyle/>
          <a:p>
            <a:r>
              <a:rPr lang="en-US" dirty="0"/>
              <a:t>Microphones muted </a:t>
            </a:r>
          </a:p>
          <a:p>
            <a:endParaRPr lang="en-US" dirty="0"/>
          </a:p>
          <a:p>
            <a:r>
              <a:rPr lang="en-US" dirty="0"/>
              <a:t>Cameras Off </a:t>
            </a:r>
          </a:p>
          <a:p>
            <a:endParaRPr lang="en-US" dirty="0"/>
          </a:p>
          <a:p>
            <a:r>
              <a:rPr lang="en-US" dirty="0"/>
              <a:t>Meeting is being recorded </a:t>
            </a:r>
          </a:p>
          <a:p>
            <a:endParaRPr lang="en-US" dirty="0"/>
          </a:p>
          <a:p>
            <a:r>
              <a:rPr lang="en-US" dirty="0"/>
              <a:t>Questions in the Q&amp;A function at the chat box</a:t>
            </a:r>
            <a:endParaRPr lang="en-GB" dirty="0"/>
          </a:p>
        </p:txBody>
      </p:sp>
    </p:spTree>
    <p:extLst>
      <p:ext uri="{BB962C8B-B14F-4D97-AF65-F5344CB8AC3E}">
        <p14:creationId xmlns:p14="http://schemas.microsoft.com/office/powerpoint/2010/main" val="1376826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5104" y="1803437"/>
            <a:ext cx="6851431" cy="1325563"/>
          </a:xfrm>
        </p:spPr>
        <p:txBody>
          <a:bodyPr>
            <a:normAutofit fontScale="90000"/>
          </a:bodyPr>
          <a:lstStyle/>
          <a:p>
            <a:br>
              <a:rPr lang="en-US" dirty="0"/>
            </a:br>
            <a:endParaRPr lang="en-GB" dirty="0"/>
          </a:p>
        </p:txBody>
      </p:sp>
      <p:pic>
        <p:nvPicPr>
          <p:cNvPr id="4" name="Content Placeholder 3"/>
          <p:cNvPicPr>
            <a:picLocks noGrp="1" noChangeAspect="1"/>
          </p:cNvPicPr>
          <p:nvPr>
            <p:ph idx="1"/>
          </p:nvPr>
        </p:nvPicPr>
        <p:blipFill>
          <a:blip r:embed="rId2"/>
          <a:stretch>
            <a:fillRect/>
          </a:stretch>
        </p:blipFill>
        <p:spPr>
          <a:xfrm>
            <a:off x="1146142" y="1658974"/>
            <a:ext cx="1597410" cy="1101004"/>
          </a:xfrm>
          <a:prstGeom prst="rect">
            <a:avLst/>
          </a:prstGeom>
        </p:spPr>
      </p:pic>
      <p:sp>
        <p:nvSpPr>
          <p:cNvPr id="5" name="Rectangle 4"/>
          <p:cNvSpPr/>
          <p:nvPr/>
        </p:nvSpPr>
        <p:spPr>
          <a:xfrm>
            <a:off x="4035104" y="3412437"/>
            <a:ext cx="7230993" cy="1477328"/>
          </a:xfrm>
          <a:prstGeom prst="rect">
            <a:avLst/>
          </a:prstGeom>
        </p:spPr>
        <p:txBody>
          <a:bodyPr wrap="square">
            <a:spAutoFit/>
          </a:bodyPr>
          <a:lstStyle/>
          <a:p>
            <a:r>
              <a:rPr lang="en-US" dirty="0"/>
              <a:t>Implementing Partner with responsibility for implementing actions on behalf of the LAG. Roscommon LEADER Partnership are responsible for administration and animation of project applications. Main communication point for the programme.</a:t>
            </a:r>
            <a:br>
              <a:rPr lang="en-US" dirty="0"/>
            </a:br>
            <a:endParaRPr lang="en-GB" dirty="0"/>
          </a:p>
        </p:txBody>
      </p:sp>
      <p:pic>
        <p:nvPicPr>
          <p:cNvPr id="6" name="Picture 5"/>
          <p:cNvPicPr>
            <a:picLocks noChangeAspect="1"/>
          </p:cNvPicPr>
          <p:nvPr/>
        </p:nvPicPr>
        <p:blipFill>
          <a:blip r:embed="rId3"/>
          <a:stretch>
            <a:fillRect/>
          </a:stretch>
        </p:blipFill>
        <p:spPr>
          <a:xfrm>
            <a:off x="1148674" y="3129000"/>
            <a:ext cx="1767409" cy="1767409"/>
          </a:xfrm>
          <a:prstGeom prst="rect">
            <a:avLst/>
          </a:prstGeom>
        </p:spPr>
      </p:pic>
      <p:sp>
        <p:nvSpPr>
          <p:cNvPr id="7" name="Rectangle 6"/>
          <p:cNvSpPr/>
          <p:nvPr/>
        </p:nvSpPr>
        <p:spPr>
          <a:xfrm>
            <a:off x="3870471" y="556817"/>
            <a:ext cx="6096000" cy="769441"/>
          </a:xfrm>
          <a:prstGeom prst="rect">
            <a:avLst/>
          </a:prstGeom>
        </p:spPr>
        <p:txBody>
          <a:bodyPr>
            <a:spAutoFit/>
          </a:bodyPr>
          <a:lstStyle/>
          <a:p>
            <a:r>
              <a:rPr lang="en-US" sz="44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Partnership Approach</a:t>
            </a:r>
            <a:endParaRPr lang="en-GB" sz="4400" b="1" kern="100" dirty="0">
              <a:solidFill>
                <a:srgbClr val="4472C4"/>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p:cNvPicPr>
            <a:picLocks noChangeAspect="1"/>
          </p:cNvPicPr>
          <p:nvPr/>
        </p:nvPicPr>
        <p:blipFill>
          <a:blip r:embed="rId4"/>
          <a:stretch>
            <a:fillRect/>
          </a:stretch>
        </p:blipFill>
        <p:spPr>
          <a:xfrm>
            <a:off x="1128886" y="5293487"/>
            <a:ext cx="2560542" cy="1097375"/>
          </a:xfrm>
          <a:prstGeom prst="rect">
            <a:avLst/>
          </a:prstGeom>
        </p:spPr>
      </p:pic>
      <p:sp>
        <p:nvSpPr>
          <p:cNvPr id="9" name="Rectangle 8"/>
          <p:cNvSpPr/>
          <p:nvPr/>
        </p:nvSpPr>
        <p:spPr>
          <a:xfrm>
            <a:off x="4035104" y="5129590"/>
            <a:ext cx="7429401" cy="1754326"/>
          </a:xfrm>
          <a:prstGeom prst="rect">
            <a:avLst/>
          </a:prstGeom>
        </p:spPr>
        <p:txBody>
          <a:bodyPr wrap="square">
            <a:spAutoFit/>
          </a:bodyPr>
          <a:lstStyle/>
          <a:p>
            <a:r>
              <a:rPr lang="en-US" dirty="0"/>
              <a:t>Financial Partner with responsibility for maintaining and retaining records of all financial aspects of the programme. Roscommon County Council will also be responsible for making payments to project promoters on behalf of the LAG. </a:t>
            </a:r>
          </a:p>
          <a:p>
            <a:br>
              <a:rPr lang="en-US" dirty="0"/>
            </a:br>
            <a:endParaRPr lang="en-GB" dirty="0"/>
          </a:p>
        </p:txBody>
      </p:sp>
      <p:sp>
        <p:nvSpPr>
          <p:cNvPr id="10" name="Rectangle 9">
            <a:extLst>
              <a:ext uri="{FF2B5EF4-FFF2-40B4-BE49-F238E27FC236}">
                <a16:creationId xmlns:a16="http://schemas.microsoft.com/office/drawing/2014/main" id="{29909B67-251C-4EFF-B449-C0C42EEACA82}"/>
              </a:ext>
            </a:extLst>
          </p:cNvPr>
          <p:cNvSpPr/>
          <p:nvPr/>
        </p:nvSpPr>
        <p:spPr>
          <a:xfrm>
            <a:off x="4035104" y="1695284"/>
            <a:ext cx="7230993" cy="1477328"/>
          </a:xfrm>
          <a:prstGeom prst="rect">
            <a:avLst/>
          </a:prstGeom>
        </p:spPr>
        <p:txBody>
          <a:bodyPr wrap="square">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Local Action Group (LAG) with ultimate responsibility for LEADER. Comprises of representatives from the Local Authority, other state agencies, community, voluntary and social partners.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br>
              <a:rPr lang="en-US" dirty="0"/>
            </a:br>
            <a:endParaRPr lang="en-GB" dirty="0"/>
          </a:p>
        </p:txBody>
      </p:sp>
    </p:spTree>
    <p:extLst>
      <p:ext uri="{BB962C8B-B14F-4D97-AF65-F5344CB8AC3E}">
        <p14:creationId xmlns:p14="http://schemas.microsoft.com/office/powerpoint/2010/main" val="2908720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GB" u="sng" dirty="0"/>
          </a:p>
          <a:p>
            <a:pPr marL="0" indent="0">
              <a:buNone/>
            </a:pPr>
            <a:endParaRPr lang="en-US" dirty="0"/>
          </a:p>
        </p:txBody>
      </p:sp>
      <p:sp>
        <p:nvSpPr>
          <p:cNvPr id="4" name="Content Placeholder 2"/>
          <p:cNvSpPr txBox="1">
            <a:spLocks/>
          </p:cNvSpPr>
          <p:nvPr/>
        </p:nvSpPr>
        <p:spPr>
          <a:xfrm>
            <a:off x="7417750" y="1825625"/>
            <a:ext cx="39360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pic>
        <p:nvPicPr>
          <p:cNvPr id="7" name="Picture 6"/>
          <p:cNvPicPr>
            <a:picLocks noChangeAspect="1"/>
          </p:cNvPicPr>
          <p:nvPr/>
        </p:nvPicPr>
        <p:blipFill rotWithShape="1">
          <a:blip r:embed="rId2"/>
          <a:srcRect r="7346"/>
          <a:stretch/>
        </p:blipFill>
        <p:spPr>
          <a:xfrm>
            <a:off x="1224551" y="4110867"/>
            <a:ext cx="8135106" cy="1851110"/>
          </a:xfrm>
          <a:prstGeom prst="rect">
            <a:avLst/>
          </a:prstGeom>
        </p:spPr>
      </p:pic>
      <p:pic>
        <p:nvPicPr>
          <p:cNvPr id="6" name="Picture 5"/>
          <p:cNvPicPr>
            <a:picLocks noChangeAspect="1"/>
          </p:cNvPicPr>
          <p:nvPr/>
        </p:nvPicPr>
        <p:blipFill>
          <a:blip r:embed="rId3"/>
          <a:stretch>
            <a:fillRect/>
          </a:stretch>
        </p:blipFill>
        <p:spPr>
          <a:xfrm>
            <a:off x="9539914" y="3350099"/>
            <a:ext cx="2652086" cy="3338820"/>
          </a:xfrm>
          <a:prstGeom prst="rect">
            <a:avLst/>
          </a:prstGeom>
        </p:spPr>
      </p:pic>
      <p:pic>
        <p:nvPicPr>
          <p:cNvPr id="9" name="Content Placeholder 5"/>
          <p:cNvPicPr>
            <a:picLocks noChangeAspect="1"/>
          </p:cNvPicPr>
          <p:nvPr/>
        </p:nvPicPr>
        <p:blipFill>
          <a:blip r:embed="rId4"/>
          <a:stretch>
            <a:fillRect/>
          </a:stretch>
        </p:blipFill>
        <p:spPr>
          <a:xfrm>
            <a:off x="1846099" y="359750"/>
            <a:ext cx="7539676" cy="3532741"/>
          </a:xfrm>
          <a:prstGeom prst="rect">
            <a:avLst/>
          </a:prstGeom>
        </p:spPr>
      </p:pic>
    </p:spTree>
    <p:extLst>
      <p:ext uri="{BB962C8B-B14F-4D97-AF65-F5344CB8AC3E}">
        <p14:creationId xmlns:p14="http://schemas.microsoft.com/office/powerpoint/2010/main" val="3984580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2"/>
          <a:stretch>
            <a:fillRect/>
          </a:stretch>
        </p:blipFill>
        <p:spPr>
          <a:xfrm>
            <a:off x="1675989" y="453005"/>
            <a:ext cx="9439424" cy="6204178"/>
          </a:xfrm>
          <a:prstGeom prst="rect">
            <a:avLst/>
          </a:prstGeom>
        </p:spPr>
      </p:pic>
    </p:spTree>
    <p:extLst>
      <p:ext uri="{BB962C8B-B14F-4D97-AF65-F5344CB8AC3E}">
        <p14:creationId xmlns:p14="http://schemas.microsoft.com/office/powerpoint/2010/main" val="3286625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97221" y="1174460"/>
            <a:ext cx="11639375" cy="4496500"/>
          </a:xfrm>
          <a:prstGeom prst="rect">
            <a:avLst/>
          </a:prstGeom>
        </p:spPr>
      </p:pic>
    </p:spTree>
    <p:extLst>
      <p:ext uri="{BB962C8B-B14F-4D97-AF65-F5344CB8AC3E}">
        <p14:creationId xmlns:p14="http://schemas.microsoft.com/office/powerpoint/2010/main" val="3350839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075719" y="3692428"/>
            <a:ext cx="3859102" cy="2895851"/>
          </a:xfrm>
          <a:prstGeom prst="rect">
            <a:avLst/>
          </a:prstGeom>
        </p:spPr>
      </p:pic>
      <p:pic>
        <p:nvPicPr>
          <p:cNvPr id="5" name="Picture 4"/>
          <p:cNvPicPr>
            <a:picLocks noChangeAspect="1"/>
          </p:cNvPicPr>
          <p:nvPr/>
        </p:nvPicPr>
        <p:blipFill>
          <a:blip r:embed="rId3"/>
          <a:stretch>
            <a:fillRect/>
          </a:stretch>
        </p:blipFill>
        <p:spPr>
          <a:xfrm>
            <a:off x="2469924" y="555928"/>
            <a:ext cx="5145470" cy="1438781"/>
          </a:xfrm>
          <a:prstGeom prst="rect">
            <a:avLst/>
          </a:prstGeom>
        </p:spPr>
      </p:pic>
      <p:pic>
        <p:nvPicPr>
          <p:cNvPr id="7" name="Picture 6"/>
          <p:cNvPicPr>
            <a:picLocks noChangeAspect="1"/>
          </p:cNvPicPr>
          <p:nvPr/>
        </p:nvPicPr>
        <p:blipFill>
          <a:blip r:embed="rId4"/>
          <a:stretch>
            <a:fillRect/>
          </a:stretch>
        </p:blipFill>
        <p:spPr>
          <a:xfrm>
            <a:off x="6534771" y="4512099"/>
            <a:ext cx="1080623" cy="1440000"/>
          </a:xfrm>
          <a:prstGeom prst="rect">
            <a:avLst/>
          </a:prstGeom>
        </p:spPr>
      </p:pic>
      <p:pic>
        <p:nvPicPr>
          <p:cNvPr id="8" name="Picture 7"/>
          <p:cNvPicPr>
            <a:picLocks noChangeAspect="1"/>
          </p:cNvPicPr>
          <p:nvPr/>
        </p:nvPicPr>
        <p:blipFill>
          <a:blip r:embed="rId5"/>
          <a:stretch>
            <a:fillRect/>
          </a:stretch>
        </p:blipFill>
        <p:spPr>
          <a:xfrm>
            <a:off x="3846073" y="3874535"/>
            <a:ext cx="1920000" cy="1440000"/>
          </a:xfrm>
          <a:prstGeom prst="rect">
            <a:avLst/>
          </a:prstGeom>
        </p:spPr>
      </p:pic>
      <p:pic>
        <p:nvPicPr>
          <p:cNvPr id="9" name="Picture 8" descr="F:\LEADER\LEADER 2014 - 2020\Animation Strategy\Publicity\Adverts\Biodiversity Facebook Advert (Feb 2020).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58397" y="495986"/>
            <a:ext cx="1490278" cy="1440000"/>
          </a:xfrm>
          <a:prstGeom prst="rect">
            <a:avLst/>
          </a:prstGeom>
          <a:noFill/>
          <a:ln>
            <a:noFill/>
          </a:ln>
        </p:spPr>
      </p:pic>
      <p:sp>
        <p:nvSpPr>
          <p:cNvPr id="14" name="Title 1"/>
          <p:cNvSpPr>
            <a:spLocks noGrp="1"/>
          </p:cNvSpPr>
          <p:nvPr>
            <p:ph type="title"/>
          </p:nvPr>
        </p:nvSpPr>
        <p:spPr>
          <a:xfrm>
            <a:off x="1126921" y="1979088"/>
            <a:ext cx="9835393" cy="1325563"/>
          </a:xfrm>
        </p:spPr>
        <p:txBody>
          <a:bodyPr>
            <a:normAutofit fontScale="90000"/>
          </a:bodyPr>
          <a:lstStyle/>
          <a:p>
            <a:pPr algn="ctr"/>
            <a:r>
              <a:rPr lang="en-US"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LEADER 2014-22 County Roscommon</a:t>
            </a:r>
            <a:endParaRPr lang="en-GB" b="1" kern="100" dirty="0">
              <a:solidFill>
                <a:srgbClr val="4472C4"/>
              </a:solidFill>
              <a:latin typeface="Calibri" panose="020F0502020204030204" pitchFamily="34" charset="0"/>
              <a:ea typeface="Calibri" panose="020F0502020204030204" pitchFamily="34" charset="0"/>
              <a:cs typeface="Calibri" panose="020F0502020204030204" pitchFamily="34" charset="0"/>
            </a:endParaRPr>
          </a:p>
        </p:txBody>
      </p:sp>
      <p:pic>
        <p:nvPicPr>
          <p:cNvPr id="15" name="Picture 14"/>
          <p:cNvPicPr>
            <a:picLocks noChangeAspect="1"/>
          </p:cNvPicPr>
          <p:nvPr/>
        </p:nvPicPr>
        <p:blipFill>
          <a:blip r:embed="rId7"/>
          <a:stretch>
            <a:fillRect/>
          </a:stretch>
        </p:blipFill>
        <p:spPr>
          <a:xfrm>
            <a:off x="260801" y="3304651"/>
            <a:ext cx="3355110" cy="2327736"/>
          </a:xfrm>
          <a:prstGeom prst="rect">
            <a:avLst/>
          </a:prstGeom>
        </p:spPr>
      </p:pic>
    </p:spTree>
    <p:extLst>
      <p:ext uri="{BB962C8B-B14F-4D97-AF65-F5344CB8AC3E}">
        <p14:creationId xmlns:p14="http://schemas.microsoft.com/office/powerpoint/2010/main" val="750471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61394" y="2278243"/>
            <a:ext cx="4851658" cy="3681707"/>
          </a:xfrm>
          <a:prstGeom prst="rect">
            <a:avLst/>
          </a:prstGeom>
        </p:spPr>
      </p:pic>
      <p:pic>
        <p:nvPicPr>
          <p:cNvPr id="5" name="Picture 4"/>
          <p:cNvPicPr>
            <a:picLocks noChangeAspect="1"/>
          </p:cNvPicPr>
          <p:nvPr/>
        </p:nvPicPr>
        <p:blipFill>
          <a:blip r:embed="rId3"/>
          <a:stretch>
            <a:fillRect/>
          </a:stretch>
        </p:blipFill>
        <p:spPr>
          <a:xfrm>
            <a:off x="6362036" y="2278244"/>
            <a:ext cx="5309055" cy="3575049"/>
          </a:xfrm>
          <a:prstGeom prst="rect">
            <a:avLst/>
          </a:prstGeom>
        </p:spPr>
      </p:pic>
    </p:spTree>
    <p:extLst>
      <p:ext uri="{BB962C8B-B14F-4D97-AF65-F5344CB8AC3E}">
        <p14:creationId xmlns:p14="http://schemas.microsoft.com/office/powerpoint/2010/main" val="2740825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C84921E-066A-408E-9159-E4AFF7A7A3E6}"/>
              </a:ext>
            </a:extLst>
          </p:cNvPr>
          <p:cNvSpPr>
            <a:spLocks noGrp="1"/>
          </p:cNvSpPr>
          <p:nvPr>
            <p:ph type="title"/>
          </p:nvPr>
        </p:nvSpPr>
        <p:spPr/>
        <p:txBody>
          <a:bodyPr>
            <a:normAutofit/>
          </a:bodyPr>
          <a:lstStyle/>
          <a:p>
            <a:pPr algn="ctr"/>
            <a:r>
              <a:rPr lang="en-IE"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LEADER 2023-2027</a:t>
            </a:r>
            <a:endParaRPr lang="en-GB" b="1" kern="100" dirty="0">
              <a:solidFill>
                <a:srgbClr val="4472C4"/>
              </a:solidFill>
              <a:latin typeface="Calibri" panose="020F0502020204030204" pitchFamily="34" charset="0"/>
              <a:ea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894756" y="1767610"/>
            <a:ext cx="6647576" cy="3839000"/>
          </a:xfrm>
          <a:prstGeom prst="rect">
            <a:avLst/>
          </a:prstGeom>
        </p:spPr>
        <p:txBody>
          <a:bodyPr wrap="square">
            <a:spAutoFit/>
          </a:bodyPr>
          <a:lstStyle/>
          <a:p>
            <a:r>
              <a:rPr lang="en-US" dirty="0"/>
              <a:t>A Local Development Strategy was submitted in July 2023 after significant stakeholder consultation by Roscommon LCDC, Roscommon LEADER Partnership and Roscommon County Council </a:t>
            </a:r>
          </a:p>
          <a:p>
            <a:r>
              <a:rPr lang="en-US" dirty="0"/>
              <a:t>Approved by the Department of Rural and Community Development last year and contracts were signed recently</a:t>
            </a:r>
          </a:p>
          <a:p>
            <a:r>
              <a:rPr lang="en-US" dirty="0"/>
              <a:t> Summary on our website </a:t>
            </a:r>
            <a:endParaRPr lang="en-IE" dirty="0"/>
          </a:p>
        </p:txBody>
      </p:sp>
      <p:pic>
        <p:nvPicPr>
          <p:cNvPr id="5" name="Content Placeholder 5"/>
          <p:cNvPicPr>
            <a:picLocks noChangeAspect="1"/>
          </p:cNvPicPr>
          <p:nvPr/>
        </p:nvPicPr>
        <p:blipFill>
          <a:blip r:embed="rId2"/>
          <a:stretch>
            <a:fillRect/>
          </a:stretch>
        </p:blipFill>
        <p:spPr>
          <a:xfrm>
            <a:off x="7542332" y="1251390"/>
            <a:ext cx="3887668" cy="5459798"/>
          </a:xfrm>
          <a:prstGeom prst="rect">
            <a:avLst/>
          </a:prstGeom>
        </p:spPr>
      </p:pic>
    </p:spTree>
    <p:extLst>
      <p:ext uri="{BB962C8B-B14F-4D97-AF65-F5344CB8AC3E}">
        <p14:creationId xmlns:p14="http://schemas.microsoft.com/office/powerpoint/2010/main" val="2914472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406" y="365125"/>
            <a:ext cx="9835393" cy="1325563"/>
          </a:xfrm>
        </p:spPr>
        <p:txBody>
          <a:bodyPr>
            <a:normAutofit fontScale="90000"/>
          </a:bodyPr>
          <a:lstStyle/>
          <a:p>
            <a:pPr algn="ctr"/>
            <a:r>
              <a:rPr lang="en-US"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Total Budget – LEADER 2023-27 County Roscommon</a:t>
            </a:r>
            <a:endParaRPr lang="en-GB" b="1" kern="100" dirty="0">
              <a:solidFill>
                <a:srgbClr val="4472C4"/>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ormAutofit fontScale="55000" lnSpcReduction="20000"/>
          </a:bodyPr>
          <a:lstStyle/>
          <a:p>
            <a:pPr marL="0" indent="0" algn="ctr">
              <a:buNone/>
            </a:pPr>
            <a:endParaRPr lang="en-GB" sz="9600" dirty="0">
              <a:solidFill>
                <a:srgbClr val="92D050"/>
              </a:solidFill>
            </a:endParaRPr>
          </a:p>
          <a:p>
            <a:pPr marL="0" indent="0" algn="ctr">
              <a:buNone/>
            </a:pPr>
            <a:r>
              <a:rPr lang="en-GB" sz="9600" b="1" dirty="0">
                <a:solidFill>
                  <a:schemeClr val="tx1"/>
                </a:solidFill>
                <a:latin typeface="Calibri" panose="020F0502020204030204" pitchFamily="34" charset="0"/>
                <a:cs typeface="Calibri" panose="020F0502020204030204" pitchFamily="34" charset="0"/>
              </a:rPr>
              <a:t>€ 5,100,000</a:t>
            </a:r>
          </a:p>
          <a:p>
            <a:pPr marL="0" indent="0" algn="ctr">
              <a:buNone/>
            </a:pPr>
            <a:endParaRPr lang="en-US" sz="3200" dirty="0">
              <a:latin typeface="Calibri" panose="020F0502020204030204" pitchFamily="34" charset="0"/>
              <a:ea typeface="+mj-ea"/>
              <a:cs typeface="Calibri" panose="020F0502020204030204" pitchFamily="34" charset="0"/>
            </a:endParaRPr>
          </a:p>
          <a:p>
            <a:pPr marL="0" indent="0" algn="ctr">
              <a:buNone/>
            </a:pPr>
            <a:endParaRPr lang="en-US" sz="3200" dirty="0">
              <a:latin typeface="Calibri" panose="020F0502020204030204" pitchFamily="34" charset="0"/>
              <a:ea typeface="+mj-ea"/>
              <a:cs typeface="Calibri" panose="020F0502020204030204" pitchFamily="34" charset="0"/>
            </a:endParaRPr>
          </a:p>
          <a:p>
            <a:pPr marL="0" indent="0" algn="ctr">
              <a:buNone/>
            </a:pPr>
            <a:endParaRPr lang="en-US" sz="3200" dirty="0">
              <a:latin typeface="Calibri" panose="020F0502020204030204" pitchFamily="34" charset="0"/>
              <a:ea typeface="+mj-ea"/>
              <a:cs typeface="Calibri" panose="020F0502020204030204" pitchFamily="34" charset="0"/>
            </a:endParaRPr>
          </a:p>
          <a:p>
            <a:pPr marL="0" indent="0" algn="ctr">
              <a:buNone/>
            </a:pPr>
            <a:r>
              <a:rPr lang="en-US" sz="4400" dirty="0">
                <a:solidFill>
                  <a:schemeClr val="tx1"/>
                </a:solidFill>
                <a:latin typeface="Calibri" panose="020F0502020204030204" pitchFamily="34" charset="0"/>
                <a:ea typeface="+mj-ea"/>
                <a:cs typeface="Calibri" panose="020F0502020204030204" pitchFamily="34" charset="0"/>
              </a:rPr>
              <a:t>based on a Community Led Local Development Approach to delivery in</a:t>
            </a:r>
          </a:p>
          <a:p>
            <a:pPr marL="0" indent="0" algn="ctr">
              <a:buNone/>
            </a:pPr>
            <a:r>
              <a:rPr lang="en-US" sz="4400" dirty="0">
                <a:solidFill>
                  <a:schemeClr val="tx1"/>
                </a:solidFill>
                <a:latin typeface="Calibri" panose="020F0502020204030204" pitchFamily="34" charset="0"/>
                <a:ea typeface="+mj-ea"/>
                <a:cs typeface="Calibri" panose="020F0502020204030204" pitchFamily="34" charset="0"/>
              </a:rPr>
              <a:t>Roscommon</a:t>
            </a:r>
            <a:endParaRPr lang="en-GB" sz="4400" dirty="0">
              <a:solidFill>
                <a:schemeClr val="tx1"/>
              </a:solidFill>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2465226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1519652" y="365125"/>
            <a:ext cx="8576453" cy="5828848"/>
          </a:xfrm>
          <a:prstGeom prst="rect">
            <a:avLst/>
          </a:prstGeom>
        </p:spPr>
      </p:pic>
    </p:spTree>
    <p:extLst>
      <p:ext uri="{BB962C8B-B14F-4D97-AF65-F5344CB8AC3E}">
        <p14:creationId xmlns:p14="http://schemas.microsoft.com/office/powerpoint/2010/main" val="1294142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532134" y="300624"/>
            <a:ext cx="10215865" cy="6325097"/>
          </a:xfrm>
          <a:prstGeom prst="rect">
            <a:avLst/>
          </a:prstGeom>
        </p:spPr>
      </p:pic>
    </p:spTree>
    <p:extLst>
      <p:ext uri="{BB962C8B-B14F-4D97-AF65-F5344CB8AC3E}">
        <p14:creationId xmlns:p14="http://schemas.microsoft.com/office/powerpoint/2010/main" val="1261388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003097" y="52159"/>
            <a:ext cx="1724266" cy="1638529"/>
          </a:xfrm>
          <a:prstGeom prst="rect">
            <a:avLst/>
          </a:prstGeom>
        </p:spPr>
      </p:pic>
      <p:sp>
        <p:nvSpPr>
          <p:cNvPr id="2" name="Title 1"/>
          <p:cNvSpPr>
            <a:spLocks noGrp="1"/>
          </p:cNvSpPr>
          <p:nvPr>
            <p:ph type="title"/>
          </p:nvPr>
        </p:nvSpPr>
        <p:spPr>
          <a:xfrm>
            <a:off x="1770076" y="365125"/>
            <a:ext cx="9583723" cy="1325563"/>
          </a:xfrm>
        </p:spPr>
        <p:txBody>
          <a:bodyPr/>
          <a:lstStyle/>
          <a:p>
            <a:r>
              <a:rPr lang="en-US"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Budget</a:t>
            </a:r>
            <a:r>
              <a:rPr lang="en-US" dirty="0"/>
              <a:t> </a:t>
            </a:r>
            <a:endParaRPr lang="en-GB" dirty="0"/>
          </a:p>
        </p:txBody>
      </p:sp>
      <p:pic>
        <p:nvPicPr>
          <p:cNvPr id="4" name="Content Placeholder 3"/>
          <p:cNvPicPr>
            <a:picLocks noGrp="1" noChangeAspect="1"/>
          </p:cNvPicPr>
          <p:nvPr>
            <p:ph idx="1"/>
          </p:nvPr>
        </p:nvPicPr>
        <p:blipFill rotWithShape="1">
          <a:blip r:embed="rId3"/>
          <a:srcRect t="18257" r="349" b="5964"/>
          <a:stretch/>
        </p:blipFill>
        <p:spPr>
          <a:xfrm>
            <a:off x="1472117" y="1644239"/>
            <a:ext cx="10087349" cy="4820820"/>
          </a:xfrm>
          <a:prstGeom prst="rect">
            <a:avLst/>
          </a:prstGeom>
        </p:spPr>
      </p:pic>
    </p:spTree>
    <p:extLst>
      <p:ext uri="{BB962C8B-B14F-4D97-AF65-F5344CB8AC3E}">
        <p14:creationId xmlns:p14="http://schemas.microsoft.com/office/powerpoint/2010/main" val="3530473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533165" y="675568"/>
            <a:ext cx="9720000" cy="5602570"/>
          </a:xfrm>
          <a:prstGeom prst="rect">
            <a:avLst/>
          </a:prstGeom>
        </p:spPr>
      </p:pic>
    </p:spTree>
    <p:extLst>
      <p:ext uri="{BB962C8B-B14F-4D97-AF65-F5344CB8AC3E}">
        <p14:creationId xmlns:p14="http://schemas.microsoft.com/office/powerpoint/2010/main" val="2532025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7582" y="365125"/>
            <a:ext cx="9206218" cy="1325563"/>
          </a:xfrm>
        </p:spPr>
        <p:txBody>
          <a:bodyPr/>
          <a:lstStyle/>
          <a:p>
            <a:pPr lvl="1" algn="l" rtl="0">
              <a:lnSpc>
                <a:spcPct val="90000"/>
              </a:lnSpc>
              <a:spcBef>
                <a:spcPct val="0"/>
              </a:spcBef>
            </a:pPr>
            <a:br>
              <a:rPr lang="en-GB" dirty="0"/>
            </a:br>
            <a:endParaRPr lang="en-GB" dirty="0"/>
          </a:p>
        </p:txBody>
      </p:sp>
      <p:pic>
        <p:nvPicPr>
          <p:cNvPr id="4" name="Content Placeholder 3" descr="C:\Users\DMcDonnell\AppData\Local\Microsoft\Windows\INetCache\Content.Outlook\7OQH9001\Word Art (003).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42768" y="365125"/>
            <a:ext cx="7225762" cy="4351338"/>
          </a:xfrm>
          <a:prstGeom prst="rect">
            <a:avLst/>
          </a:prstGeom>
          <a:noFill/>
          <a:ln>
            <a:noFill/>
          </a:ln>
          <a:effectLst>
            <a:softEdge rad="63500"/>
          </a:effectLst>
        </p:spPr>
      </p:pic>
      <p:sp>
        <p:nvSpPr>
          <p:cNvPr id="6" name="Rectangle 5"/>
          <p:cNvSpPr/>
          <p:nvPr/>
        </p:nvSpPr>
        <p:spPr>
          <a:xfrm>
            <a:off x="2527883" y="4919651"/>
            <a:ext cx="6262434" cy="1146083"/>
          </a:xfrm>
          <a:prstGeom prst="rect">
            <a:avLst/>
          </a:prstGeom>
        </p:spPr>
        <p:txBody>
          <a:bodyPr wrap="square">
            <a:spAutoFit/>
          </a:bodyPr>
          <a:lstStyle/>
          <a:p>
            <a:pPr>
              <a:lnSpc>
                <a:spcPct val="107000"/>
              </a:lnSpc>
              <a:spcAft>
                <a:spcPts val="0"/>
              </a:spcAft>
            </a:pPr>
            <a:r>
              <a:rPr lang="en-IE" sz="2800" b="1" kern="100" dirty="0">
                <a:solidFill>
                  <a:srgbClr val="4472C4"/>
                </a:solidFill>
                <a:latin typeface="Calibri" panose="020F0502020204030204" pitchFamily="34" charset="0"/>
                <a:ea typeface="Calibri" panose="020F0502020204030204" pitchFamily="34" charset="0"/>
                <a:cs typeface="Arial" panose="020B0604020202020204" pitchFamily="34" charset="0"/>
              </a:rPr>
              <a:t>Minimum Funding (Grant) Threshold</a:t>
            </a:r>
            <a:endParaRPr lang="en-GB" kern="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en-IE" kern="100" dirty="0">
                <a:latin typeface="Calibri" panose="020F0502020204030204" pitchFamily="34" charset="0"/>
                <a:ea typeface="Calibri" panose="020F0502020204030204" pitchFamily="34" charset="0"/>
                <a:cs typeface="Arial" panose="020B0604020202020204" pitchFamily="34" charset="0"/>
              </a:rPr>
              <a:t>Roscommon LCDC will not approve funding of less than €5,000 for any project.</a:t>
            </a:r>
            <a:endParaRPr lang="en-GB" kern="1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39883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6796" y="365126"/>
            <a:ext cx="9827004" cy="1321062"/>
          </a:xfrm>
        </p:spPr>
        <p:txBody>
          <a:bodyPr>
            <a:normAutofit fontScale="90000"/>
          </a:bodyPr>
          <a:lstStyle/>
          <a:p>
            <a:r>
              <a:rPr lang="en-IE"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Rates of Aid</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3015965" y="1332962"/>
            <a:ext cx="5951521" cy="4903513"/>
          </a:xfrm>
          <a:prstGeom prst="rect">
            <a:avLst/>
          </a:prstGeom>
        </p:spPr>
      </p:pic>
      <p:pic>
        <p:nvPicPr>
          <p:cNvPr id="5" name="Picture 4"/>
          <p:cNvPicPr>
            <a:picLocks noChangeAspect="1"/>
          </p:cNvPicPr>
          <p:nvPr/>
        </p:nvPicPr>
        <p:blipFill>
          <a:blip r:embed="rId3"/>
          <a:stretch>
            <a:fillRect/>
          </a:stretch>
        </p:blipFill>
        <p:spPr>
          <a:xfrm>
            <a:off x="10023455" y="208722"/>
            <a:ext cx="1725318" cy="1633870"/>
          </a:xfrm>
          <a:prstGeom prst="rect">
            <a:avLst/>
          </a:prstGeom>
        </p:spPr>
      </p:pic>
    </p:spTree>
    <p:extLst>
      <p:ext uri="{BB962C8B-B14F-4D97-AF65-F5344CB8AC3E}">
        <p14:creationId xmlns:p14="http://schemas.microsoft.com/office/powerpoint/2010/main" val="2292403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2296" y="365125"/>
            <a:ext cx="9751503" cy="1325563"/>
          </a:xfrm>
        </p:spPr>
        <p:txBody>
          <a:bodyPr>
            <a:normAutofit fontScale="90000"/>
          </a:bodyPr>
          <a:lstStyle/>
          <a:p>
            <a:r>
              <a:rPr lang="en-IE"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Main Eligible Sectors and Activities</a:t>
            </a:r>
            <a:br>
              <a:rPr lang="en-GB" kern="100" dirty="0">
                <a:latin typeface="Calibri" panose="020F0502020204030204" pitchFamily="34" charset="0"/>
                <a:ea typeface="Calibri" panose="020F0502020204030204" pitchFamily="34" charset="0"/>
                <a:cs typeface="Arial" panose="020B0604020202020204" pitchFamily="34" charset="0"/>
              </a:rPr>
            </a:br>
            <a:endParaRPr lang="en-GB" dirty="0"/>
          </a:p>
        </p:txBody>
      </p:sp>
      <p:sp>
        <p:nvSpPr>
          <p:cNvPr id="3" name="Content Placeholder 2"/>
          <p:cNvSpPr>
            <a:spLocks noGrp="1"/>
          </p:cNvSpPr>
          <p:nvPr>
            <p:ph idx="1"/>
          </p:nvPr>
        </p:nvSpPr>
        <p:spPr/>
        <p:txBody>
          <a:bodyPr>
            <a:normAutofit lnSpcReduction="10000"/>
          </a:bodyPr>
          <a:lstStyle/>
          <a:p>
            <a:r>
              <a:rPr lang="en-GB" dirty="0"/>
              <a:t>Capital </a:t>
            </a:r>
          </a:p>
          <a:p>
            <a:pPr lvl="1"/>
            <a:r>
              <a:rPr lang="en-GB" dirty="0"/>
              <a:t>Building works /refurbishment / upgrade projects </a:t>
            </a:r>
          </a:p>
          <a:p>
            <a:pPr lvl="1"/>
            <a:r>
              <a:rPr lang="en-IE" dirty="0"/>
              <a:t>Purchase of machinery and equipment</a:t>
            </a:r>
          </a:p>
          <a:p>
            <a:pPr marL="457200" lvl="1" indent="0">
              <a:buNone/>
            </a:pPr>
            <a:endParaRPr lang="en-GB" dirty="0"/>
          </a:p>
          <a:p>
            <a:r>
              <a:rPr lang="en-GB" dirty="0"/>
              <a:t>Marketing materials  </a:t>
            </a:r>
          </a:p>
          <a:p>
            <a:endParaRPr lang="en-GB" dirty="0"/>
          </a:p>
          <a:p>
            <a:r>
              <a:rPr lang="en-GB" dirty="0"/>
              <a:t>Training (non-mainstream) </a:t>
            </a:r>
          </a:p>
          <a:p>
            <a:endParaRPr lang="en-GB" dirty="0"/>
          </a:p>
          <a:p>
            <a:r>
              <a:rPr lang="en-GB" dirty="0"/>
              <a:t>Analysis and Development - Feasibility studies, Community plans </a:t>
            </a:r>
            <a:r>
              <a:rPr lang="en-GB" dirty="0" err="1"/>
              <a:t>etc</a:t>
            </a:r>
            <a:endParaRPr lang="en-GB" dirty="0"/>
          </a:p>
        </p:txBody>
      </p:sp>
      <p:pic>
        <p:nvPicPr>
          <p:cNvPr id="4" name="Picture 3"/>
          <p:cNvPicPr>
            <a:picLocks noChangeAspect="1"/>
          </p:cNvPicPr>
          <p:nvPr/>
        </p:nvPicPr>
        <p:blipFill>
          <a:blip r:embed="rId2"/>
          <a:stretch>
            <a:fillRect/>
          </a:stretch>
        </p:blipFill>
        <p:spPr>
          <a:xfrm>
            <a:off x="8802036" y="2362051"/>
            <a:ext cx="2238687" cy="2133898"/>
          </a:xfrm>
          <a:prstGeom prst="rect">
            <a:avLst/>
          </a:prstGeom>
        </p:spPr>
      </p:pic>
    </p:spTree>
    <p:extLst>
      <p:ext uri="{BB962C8B-B14F-4D97-AF65-F5344CB8AC3E}">
        <p14:creationId xmlns:p14="http://schemas.microsoft.com/office/powerpoint/2010/main" val="944627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7798" y="365125"/>
            <a:ext cx="9676002" cy="1325563"/>
          </a:xfrm>
        </p:spPr>
        <p:txBody>
          <a:bodyPr>
            <a:normAutofit fontScale="90000"/>
          </a:bodyPr>
          <a:lstStyle/>
          <a:p>
            <a:r>
              <a:rPr lang="en-IE"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Main Ineligible Sectors and Activities</a:t>
            </a:r>
            <a:br>
              <a:rPr lang="en-GB" kern="100" dirty="0">
                <a:latin typeface="Calibri" panose="020F0502020204030204" pitchFamily="34" charset="0"/>
                <a:ea typeface="Calibri" panose="020F0502020204030204" pitchFamily="34" charset="0"/>
                <a:cs typeface="Arial" panose="020B0604020202020204" pitchFamily="34" charset="0"/>
              </a:rPr>
            </a:br>
            <a:endParaRPr lang="en-GB" dirty="0"/>
          </a:p>
        </p:txBody>
      </p:sp>
      <p:sp>
        <p:nvSpPr>
          <p:cNvPr id="5" name="Content Placeholder 4"/>
          <p:cNvSpPr>
            <a:spLocks noGrp="1"/>
          </p:cNvSpPr>
          <p:nvPr>
            <p:ph idx="1"/>
          </p:nvPr>
        </p:nvSpPr>
        <p:spPr>
          <a:xfrm>
            <a:off x="1407457" y="4252583"/>
            <a:ext cx="10447789" cy="2714679"/>
          </a:xfrm>
        </p:spPr>
        <p:txBody>
          <a:bodyPr>
            <a:normAutofit fontScale="40000" lnSpcReduction="20000"/>
          </a:bodyPr>
          <a:lstStyle/>
          <a:p>
            <a:pPr marL="0" indent="0" fontAlgn="t">
              <a:buNone/>
            </a:pPr>
            <a:endParaRPr lang="en-IE" i="1" dirty="0"/>
          </a:p>
          <a:p>
            <a:pPr marL="0" indent="0" fontAlgn="t">
              <a:buNone/>
            </a:pPr>
            <a:endParaRPr lang="en-IE" i="1" dirty="0"/>
          </a:p>
          <a:p>
            <a:pPr marL="0" indent="0" fontAlgn="t">
              <a:buNone/>
            </a:pPr>
            <a:endParaRPr lang="en-IE" i="1" dirty="0"/>
          </a:p>
          <a:p>
            <a:pPr marL="0" indent="0" fontAlgn="t">
              <a:buNone/>
            </a:pPr>
            <a:endParaRPr lang="en-IE" i="1" dirty="0"/>
          </a:p>
          <a:p>
            <a:pPr marL="0" indent="0" fontAlgn="t">
              <a:buNone/>
            </a:pPr>
            <a:endParaRPr lang="en-IE" i="1" dirty="0"/>
          </a:p>
          <a:p>
            <a:pPr marL="0" indent="0" fontAlgn="t">
              <a:buNone/>
            </a:pPr>
            <a:endParaRPr lang="en-IE" i="1" dirty="0"/>
          </a:p>
          <a:p>
            <a:pPr marL="0" indent="0" fontAlgn="t">
              <a:buNone/>
            </a:pPr>
            <a:endParaRPr lang="en-IE" sz="1600" i="1" dirty="0"/>
          </a:p>
          <a:p>
            <a:pPr marL="0" indent="0" fontAlgn="t">
              <a:buNone/>
            </a:pPr>
            <a:endParaRPr lang="en-IE" sz="1600" i="1" dirty="0"/>
          </a:p>
          <a:p>
            <a:pPr marL="0" indent="0" fontAlgn="t">
              <a:buNone/>
            </a:pPr>
            <a:endParaRPr lang="en-IE" sz="1600" i="1" dirty="0"/>
          </a:p>
          <a:p>
            <a:pPr marL="0" indent="0" fontAlgn="t">
              <a:buNone/>
            </a:pPr>
            <a:endParaRPr lang="en-IE" sz="1600" i="1" dirty="0"/>
          </a:p>
          <a:p>
            <a:pPr marL="0" indent="0" fontAlgn="t">
              <a:buNone/>
            </a:pPr>
            <a:endParaRPr lang="en-IE" sz="1600" i="1" dirty="0"/>
          </a:p>
          <a:p>
            <a:pPr marL="0" indent="0" fontAlgn="t">
              <a:buNone/>
            </a:pPr>
            <a:r>
              <a:rPr lang="en-IE" sz="4900" i="1" dirty="0"/>
              <a:t>Note that this list is not exhaustive but captures the main Ineligible Sectors and Actions.</a:t>
            </a:r>
            <a:endParaRPr lang="en-GB" sz="4900" dirty="0"/>
          </a:p>
          <a:p>
            <a:endParaRPr lang="en-GB" dirty="0"/>
          </a:p>
        </p:txBody>
      </p:sp>
      <p:pic>
        <p:nvPicPr>
          <p:cNvPr id="10" name="Picture 9"/>
          <p:cNvPicPr>
            <a:picLocks noChangeAspect="1"/>
          </p:cNvPicPr>
          <p:nvPr/>
        </p:nvPicPr>
        <p:blipFill>
          <a:blip r:embed="rId2"/>
          <a:stretch>
            <a:fillRect/>
          </a:stretch>
        </p:blipFill>
        <p:spPr>
          <a:xfrm>
            <a:off x="7969319" y="2061051"/>
            <a:ext cx="1924319" cy="1838582"/>
          </a:xfrm>
          <a:prstGeom prst="rect">
            <a:avLst/>
          </a:prstGeom>
        </p:spPr>
      </p:pic>
      <p:pic>
        <p:nvPicPr>
          <p:cNvPr id="6" name="Picture 5"/>
          <p:cNvPicPr>
            <a:picLocks noChangeAspect="1"/>
          </p:cNvPicPr>
          <p:nvPr/>
        </p:nvPicPr>
        <p:blipFill>
          <a:blip r:embed="rId3"/>
          <a:stretch>
            <a:fillRect/>
          </a:stretch>
        </p:blipFill>
        <p:spPr>
          <a:xfrm>
            <a:off x="739512" y="1654555"/>
            <a:ext cx="11542471" cy="4847996"/>
          </a:xfrm>
          <a:prstGeom prst="rect">
            <a:avLst/>
          </a:prstGeom>
        </p:spPr>
      </p:pic>
    </p:spTree>
    <p:extLst>
      <p:ext uri="{BB962C8B-B14F-4D97-AF65-F5344CB8AC3E}">
        <p14:creationId xmlns:p14="http://schemas.microsoft.com/office/powerpoint/2010/main" val="4221519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7798" y="365125"/>
            <a:ext cx="9676002" cy="1325563"/>
          </a:xfrm>
        </p:spPr>
        <p:txBody>
          <a:bodyPr>
            <a:normAutofit fontScale="90000"/>
          </a:bodyPr>
          <a:lstStyle/>
          <a:p>
            <a:r>
              <a:rPr lang="en-IE"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Not a Priority</a:t>
            </a:r>
            <a:br>
              <a:rPr lang="en-GB" kern="100" dirty="0">
                <a:latin typeface="Calibri" panose="020F0502020204030204" pitchFamily="34" charset="0"/>
                <a:ea typeface="Calibri" panose="020F0502020204030204" pitchFamily="34" charset="0"/>
                <a:cs typeface="Arial" panose="020B0604020202020204" pitchFamily="34" charset="0"/>
              </a:rPr>
            </a:br>
            <a:br>
              <a:rPr lang="en-GB" kern="100" dirty="0">
                <a:latin typeface="Calibri" panose="020F0502020204030204" pitchFamily="34" charset="0"/>
                <a:ea typeface="Calibri" panose="020F0502020204030204" pitchFamily="34" charset="0"/>
                <a:cs typeface="Arial" panose="020B0604020202020204" pitchFamily="34" charset="0"/>
              </a:rPr>
            </a:br>
            <a:r>
              <a:rPr lang="en-IE" sz="2200" cap="none" spc="0" dirty="0">
                <a:solidFill>
                  <a:prstClr val="black"/>
                </a:solidFill>
                <a:latin typeface="Calibri" panose="020F0502020204030204"/>
                <a:ea typeface="+mn-ea"/>
                <a:cs typeface="+mn-cs"/>
              </a:rPr>
              <a:t>Playgrounds - Unless it is innovative, (Insurance &amp; Maintenance issue)</a:t>
            </a:r>
            <a:br>
              <a:rPr lang="en-IE" sz="2200" cap="none" spc="0" dirty="0">
                <a:solidFill>
                  <a:prstClr val="black"/>
                </a:solidFill>
                <a:latin typeface="Calibri" panose="020F0502020204030204"/>
                <a:ea typeface="+mn-ea"/>
                <a:cs typeface="+mn-cs"/>
              </a:rPr>
            </a:br>
            <a:br>
              <a:rPr lang="en-IE" sz="2200" cap="none" spc="0" dirty="0">
                <a:solidFill>
                  <a:prstClr val="black"/>
                </a:solidFill>
                <a:latin typeface="Calibri" panose="020F0502020204030204"/>
                <a:ea typeface="+mn-ea"/>
                <a:cs typeface="+mn-cs"/>
              </a:rPr>
            </a:br>
            <a:r>
              <a:rPr lang="en-IE" sz="2200" cap="none" spc="0" dirty="0">
                <a:solidFill>
                  <a:prstClr val="black"/>
                </a:solidFill>
                <a:latin typeface="Calibri" panose="020F0502020204030204"/>
                <a:ea typeface="+mn-ea"/>
                <a:cs typeface="+mn-cs"/>
              </a:rPr>
              <a:t>Sporting facilities (pitches etc., golf clubs greens, stands, members dressing rooms) – Mainstream Sporting facilities.</a:t>
            </a:r>
            <a:r>
              <a:rPr lang="fr-FR" sz="2200" cap="none" spc="0" dirty="0">
                <a:solidFill>
                  <a:prstClr val="black"/>
                </a:solidFill>
                <a:latin typeface="Calibri" panose="020F0502020204030204"/>
                <a:ea typeface="+mn-ea"/>
                <a:cs typeface="+mn-cs"/>
              </a:rPr>
              <a:t> </a:t>
            </a:r>
            <a:br>
              <a:rPr lang="en-IE" sz="2200" cap="none" spc="0" dirty="0">
                <a:solidFill>
                  <a:prstClr val="black"/>
                </a:solidFill>
                <a:latin typeface="Calibri" panose="020F0502020204030204"/>
                <a:ea typeface="+mn-ea"/>
                <a:cs typeface="+mn-cs"/>
              </a:rPr>
            </a:br>
            <a:br>
              <a:rPr lang="en-IE" sz="2200" cap="none" spc="0" dirty="0">
                <a:solidFill>
                  <a:prstClr val="black"/>
                </a:solidFill>
                <a:latin typeface="Calibri" panose="020F0502020204030204"/>
                <a:ea typeface="+mn-ea"/>
                <a:cs typeface="+mn-cs"/>
              </a:rPr>
            </a:br>
            <a:r>
              <a:rPr lang="en-IE" sz="2200" cap="none" spc="0" dirty="0">
                <a:solidFill>
                  <a:prstClr val="black"/>
                </a:solidFill>
                <a:latin typeface="Calibri" panose="020F0502020204030204"/>
                <a:ea typeface="+mn-ea"/>
                <a:cs typeface="+mn-cs"/>
              </a:rPr>
              <a:t>Boundary walls unless part of a significant works project (e.g. set a maximum percentage – </a:t>
            </a:r>
            <a:r>
              <a:rPr lang="en-GB" sz="2200" cap="none" spc="0" dirty="0">
                <a:solidFill>
                  <a:prstClr val="black"/>
                </a:solidFill>
                <a:latin typeface="Calibri" panose="020F0502020204030204"/>
                <a:ea typeface="+mn-ea"/>
                <a:cs typeface="+mn-cs"/>
              </a:rPr>
              <a:t>up to 20%)</a:t>
            </a:r>
            <a:br>
              <a:rPr lang="en-GB" sz="2200" cap="none" spc="0" dirty="0">
                <a:solidFill>
                  <a:prstClr val="black"/>
                </a:solidFill>
                <a:latin typeface="Calibri" panose="020F0502020204030204"/>
                <a:ea typeface="+mn-ea"/>
                <a:cs typeface="+mn-cs"/>
              </a:rPr>
            </a:br>
            <a:br>
              <a:rPr lang="en-GB" sz="2200" cap="none" spc="0" dirty="0">
                <a:solidFill>
                  <a:prstClr val="black"/>
                </a:solidFill>
                <a:latin typeface="Calibri" panose="020F0502020204030204"/>
                <a:ea typeface="+mn-ea"/>
                <a:cs typeface="+mn-cs"/>
              </a:rPr>
            </a:br>
            <a:r>
              <a:rPr lang="en-IE" sz="2200" cap="none" spc="0" dirty="0">
                <a:solidFill>
                  <a:prstClr val="black"/>
                </a:solidFill>
                <a:latin typeface="Calibri" panose="020F0502020204030204"/>
                <a:ea typeface="+mn-ea"/>
                <a:cs typeface="+mn-cs"/>
              </a:rPr>
              <a:t>Stand–alone car parks part of a significant works project (e.g. set a maximum percentage –up to 20%)</a:t>
            </a:r>
            <a:br>
              <a:rPr lang="en-GB" sz="2200" cap="none" spc="0" dirty="0">
                <a:solidFill>
                  <a:prstClr val="black"/>
                </a:solidFill>
                <a:latin typeface="Calibri" panose="020F0502020204030204"/>
                <a:ea typeface="+mn-ea"/>
                <a:cs typeface="+mn-cs"/>
              </a:rPr>
            </a:br>
            <a:b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IE" sz="2200" b="0" i="0" u="none" strike="noStrike" kern="1200" cap="none" spc="0" normalizeH="0" baseline="0" noProof="0" dirty="0">
                <a:ln>
                  <a:noFill/>
                </a:ln>
                <a:solidFill>
                  <a:prstClr val="black"/>
                </a:solidFill>
                <a:effectLst/>
                <a:uLnTx/>
                <a:uFillTx/>
                <a:latin typeface="Calibri" panose="020F0502020204030204"/>
                <a:ea typeface="+mn-ea"/>
                <a:cs typeface="+mn-cs"/>
              </a:rPr>
              <a:t>Masseuse, Physical therapy, holistic treatments, alternative therapies, incl. therapies for autistic children/sensory therapies/therapists as they are included under the heading Health Care, including Wellness and Wellbeing.</a:t>
            </a:r>
            <a:br>
              <a:rPr kumimoji="0" lang="en-IE" sz="22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IE" sz="2200" b="0" i="0" u="none" strike="noStrike" kern="1200" cap="none" spc="0" normalizeH="0" baseline="0" noProof="0" dirty="0">
                <a:ln>
                  <a:noFill/>
                </a:ln>
                <a:solidFill>
                  <a:prstClr val="black"/>
                </a:solidFill>
                <a:effectLst/>
                <a:uLnTx/>
                <a:uFillTx/>
                <a:latin typeface="Calibri" panose="020F0502020204030204"/>
                <a:ea typeface="+mn-ea"/>
                <a:cs typeface="+mn-cs"/>
              </a:rPr>
              <a:t>Purchase of land – it takes PRA too long to process land title transfers</a:t>
            </a:r>
            <a:br>
              <a:rPr kumimoji="0" lang="en-IE" sz="22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IE" sz="2200" b="0" i="0"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Outdoor Exercise equipment</a:t>
            </a:r>
            <a:b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br>
            <a:endParaRPr lang="en-GB" sz="2200" dirty="0"/>
          </a:p>
        </p:txBody>
      </p:sp>
      <p:sp>
        <p:nvSpPr>
          <p:cNvPr id="5" name="Content Placeholder 4"/>
          <p:cNvSpPr>
            <a:spLocks noGrp="1"/>
          </p:cNvSpPr>
          <p:nvPr>
            <p:ph idx="1"/>
          </p:nvPr>
        </p:nvSpPr>
        <p:spPr>
          <a:xfrm>
            <a:off x="1291904" y="3014626"/>
            <a:ext cx="10447789" cy="2714679"/>
          </a:xfrm>
        </p:spPr>
        <p:txBody>
          <a:bodyPr>
            <a:normAutofit/>
          </a:bodyPr>
          <a:lstStyle/>
          <a:p>
            <a:pPr marL="0" indent="0" fontAlgn="t">
              <a:buNone/>
            </a:pPr>
            <a:endParaRPr lang="en-IE" i="1" dirty="0"/>
          </a:p>
          <a:p>
            <a:pPr marL="0" indent="0" fontAlgn="t">
              <a:buNone/>
            </a:pPr>
            <a:endParaRPr lang="en-IE" i="1" dirty="0"/>
          </a:p>
          <a:p>
            <a:pPr marL="0" indent="0" fontAlgn="t">
              <a:buNone/>
            </a:pPr>
            <a:endParaRPr lang="en-IE" i="1" dirty="0"/>
          </a:p>
          <a:p>
            <a:pPr marL="0" indent="0" fontAlgn="t">
              <a:buNone/>
            </a:pPr>
            <a:endParaRPr lang="en-IE" i="1" dirty="0"/>
          </a:p>
          <a:p>
            <a:pPr marL="0" indent="0" fontAlgn="t">
              <a:buNone/>
            </a:pPr>
            <a:endParaRPr lang="en-IE" i="1" dirty="0"/>
          </a:p>
          <a:p>
            <a:endParaRPr lang="en-GB" dirty="0"/>
          </a:p>
        </p:txBody>
      </p:sp>
    </p:spTree>
    <p:extLst>
      <p:ext uri="{BB962C8B-B14F-4D97-AF65-F5344CB8AC3E}">
        <p14:creationId xmlns:p14="http://schemas.microsoft.com/office/powerpoint/2010/main" val="3671546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4119694" cy="1325563"/>
          </a:xfrm>
        </p:spPr>
        <p:txBody>
          <a:bodyPr>
            <a:normAutofit/>
          </a:bodyPr>
          <a:lstStyle/>
          <a:p>
            <a:pPr algn="ctr"/>
            <a:r>
              <a:rPr lang="en-US"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Process</a:t>
            </a:r>
            <a:endParaRPr lang="en-GB" b="1" kern="100" dirty="0">
              <a:solidFill>
                <a:srgbClr val="4472C4"/>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Content Placeholder 5"/>
          <p:cNvPicPr>
            <a:picLocks noGrp="1" noChangeAspect="1"/>
          </p:cNvPicPr>
          <p:nvPr>
            <p:ph idx="1"/>
          </p:nvPr>
        </p:nvPicPr>
        <p:blipFill>
          <a:blip r:embed="rId2"/>
          <a:stretch>
            <a:fillRect/>
          </a:stretch>
        </p:blipFill>
        <p:spPr>
          <a:xfrm>
            <a:off x="4279041" y="866568"/>
            <a:ext cx="7420080" cy="5832126"/>
          </a:xfrm>
          <a:prstGeom prst="rect">
            <a:avLst/>
          </a:prstGeom>
        </p:spPr>
      </p:pic>
    </p:spTree>
    <p:extLst>
      <p:ext uri="{BB962C8B-B14F-4D97-AF65-F5344CB8AC3E}">
        <p14:creationId xmlns:p14="http://schemas.microsoft.com/office/powerpoint/2010/main" val="4030710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6128" y="365125"/>
            <a:ext cx="9927672" cy="1325563"/>
          </a:xfrm>
        </p:spPr>
        <p:txBody>
          <a:bodyPr>
            <a:normAutofit fontScale="90000"/>
          </a:bodyPr>
          <a:lstStyle/>
          <a:p>
            <a:r>
              <a:rPr lang="en-GB"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The Expression Of Interest Process</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Work with your Development Officer </a:t>
            </a:r>
          </a:p>
          <a:p>
            <a:pPr>
              <a:buFont typeface="Wingdings" panose="05000000000000000000" pitchFamily="2" charset="2"/>
              <a:buChar char="Ø"/>
            </a:pPr>
            <a:r>
              <a:rPr lang="en-US" dirty="0"/>
              <a:t>Detailed EOI Form- Digital Copy </a:t>
            </a:r>
            <a:endParaRPr lang="en-GB" dirty="0"/>
          </a:p>
          <a:p>
            <a:pPr>
              <a:buFont typeface="Wingdings" panose="05000000000000000000" pitchFamily="2" charset="2"/>
              <a:buChar char="Ø"/>
            </a:pPr>
            <a:r>
              <a:rPr lang="en-US" dirty="0"/>
              <a:t>One week from submission of EOI to decision</a:t>
            </a:r>
          </a:p>
        </p:txBody>
      </p:sp>
      <p:pic>
        <p:nvPicPr>
          <p:cNvPr id="4" name="Picture 3"/>
          <p:cNvPicPr>
            <a:picLocks noChangeAspect="1"/>
          </p:cNvPicPr>
          <p:nvPr/>
        </p:nvPicPr>
        <p:blipFill>
          <a:blip r:embed="rId2"/>
          <a:stretch>
            <a:fillRect/>
          </a:stretch>
        </p:blipFill>
        <p:spPr>
          <a:xfrm>
            <a:off x="2178552" y="4291989"/>
            <a:ext cx="2181529" cy="1952898"/>
          </a:xfrm>
          <a:prstGeom prst="rect">
            <a:avLst/>
          </a:prstGeom>
        </p:spPr>
      </p:pic>
      <p:pic>
        <p:nvPicPr>
          <p:cNvPr id="5" name="Picture 4"/>
          <p:cNvPicPr>
            <a:picLocks noChangeAspect="1"/>
          </p:cNvPicPr>
          <p:nvPr/>
        </p:nvPicPr>
        <p:blipFill>
          <a:blip r:embed="rId3"/>
          <a:stretch>
            <a:fillRect/>
          </a:stretch>
        </p:blipFill>
        <p:spPr>
          <a:xfrm>
            <a:off x="7213363" y="1234196"/>
            <a:ext cx="4139381" cy="5273014"/>
          </a:xfrm>
          <a:prstGeom prst="rect">
            <a:avLst/>
          </a:prstGeom>
        </p:spPr>
      </p:pic>
    </p:spTree>
    <p:extLst>
      <p:ext uri="{BB962C8B-B14F-4D97-AF65-F5344CB8AC3E}">
        <p14:creationId xmlns:p14="http://schemas.microsoft.com/office/powerpoint/2010/main" val="380300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380777" y="-61913"/>
            <a:ext cx="5723483" cy="6875004"/>
          </a:xfrm>
          <a:prstGeom prst="rect">
            <a:avLst/>
          </a:prstGeom>
        </p:spPr>
      </p:pic>
      <p:pic>
        <p:nvPicPr>
          <p:cNvPr id="8" name="Picture 7"/>
          <p:cNvPicPr>
            <a:picLocks noChangeAspect="1"/>
          </p:cNvPicPr>
          <p:nvPr/>
        </p:nvPicPr>
        <p:blipFill>
          <a:blip r:embed="rId3"/>
          <a:stretch>
            <a:fillRect/>
          </a:stretch>
        </p:blipFill>
        <p:spPr>
          <a:xfrm>
            <a:off x="-49495" y="-61913"/>
            <a:ext cx="6430272" cy="7087589"/>
          </a:xfrm>
          <a:prstGeom prst="rect">
            <a:avLst/>
          </a:prstGeom>
        </p:spPr>
      </p:pic>
    </p:spTree>
    <p:extLst>
      <p:ext uri="{BB962C8B-B14F-4D97-AF65-F5344CB8AC3E}">
        <p14:creationId xmlns:p14="http://schemas.microsoft.com/office/powerpoint/2010/main" val="27485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6128" y="365125"/>
            <a:ext cx="9927672" cy="1325563"/>
          </a:xfrm>
        </p:spPr>
        <p:txBody>
          <a:bodyPr/>
          <a:lstStyle/>
          <a:p>
            <a:r>
              <a:rPr lang="en-GB"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The application process</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Requires time and effort </a:t>
            </a:r>
          </a:p>
          <a:p>
            <a:pPr>
              <a:buFont typeface="Wingdings" panose="05000000000000000000" pitchFamily="2" charset="2"/>
              <a:buChar char="Ø"/>
            </a:pPr>
            <a:r>
              <a:rPr lang="en-US" dirty="0"/>
              <a:t>Work with your Development Officer </a:t>
            </a:r>
          </a:p>
          <a:p>
            <a:pPr>
              <a:buFont typeface="Wingdings" panose="05000000000000000000" pitchFamily="2" charset="2"/>
              <a:buChar char="Ø"/>
            </a:pPr>
            <a:r>
              <a:rPr lang="en-US" dirty="0"/>
              <a:t>Detailed Application form-Digital Copy </a:t>
            </a:r>
          </a:p>
          <a:p>
            <a:pPr>
              <a:buFont typeface="Wingdings" panose="05000000000000000000" pitchFamily="2" charset="2"/>
              <a:buChar char="Ø"/>
            </a:pPr>
            <a:r>
              <a:rPr lang="en-US" dirty="0"/>
              <a:t>Supporting Documents </a:t>
            </a:r>
          </a:p>
          <a:p>
            <a:pPr>
              <a:buFont typeface="Wingdings" panose="05000000000000000000" pitchFamily="2" charset="2"/>
              <a:buChar char="Ø"/>
            </a:pPr>
            <a:r>
              <a:rPr lang="en-US" dirty="0"/>
              <a:t>Typically, 3 months from submission of application to signing contract and project start</a:t>
            </a:r>
            <a:endParaRPr lang="en-GB" dirty="0"/>
          </a:p>
        </p:txBody>
      </p:sp>
      <p:pic>
        <p:nvPicPr>
          <p:cNvPr id="5" name="Picture 4"/>
          <p:cNvPicPr>
            <a:picLocks noChangeAspect="1"/>
          </p:cNvPicPr>
          <p:nvPr/>
        </p:nvPicPr>
        <p:blipFill>
          <a:blip r:embed="rId2"/>
          <a:stretch>
            <a:fillRect/>
          </a:stretch>
        </p:blipFill>
        <p:spPr>
          <a:xfrm>
            <a:off x="7078435" y="1162632"/>
            <a:ext cx="4511431" cy="2536156"/>
          </a:xfrm>
          <a:prstGeom prst="rect">
            <a:avLst/>
          </a:prstGeom>
        </p:spPr>
      </p:pic>
    </p:spTree>
    <p:extLst>
      <p:ext uri="{BB962C8B-B14F-4D97-AF65-F5344CB8AC3E}">
        <p14:creationId xmlns:p14="http://schemas.microsoft.com/office/powerpoint/2010/main" val="1647455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895475" y="641322"/>
            <a:ext cx="9458325" cy="701731"/>
          </a:xfrm>
          <a:prstGeom prst="rect">
            <a:avLst/>
          </a:prstGeom>
        </p:spPr>
        <p:txBody>
          <a:bodyPr>
            <a:spAutoFit/>
          </a:bodyPr>
          <a:lstStyle/>
          <a:p>
            <a:r>
              <a:rPr lang="en-US" sz="44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Supporting Documents</a:t>
            </a:r>
            <a:endParaRPr lang="en-GB" sz="4400" b="1" kern="100" dirty="0">
              <a:solidFill>
                <a:srgbClr val="4472C4"/>
              </a:solidFill>
              <a:latin typeface="Calibri" panose="020F0502020204030204" pitchFamily="34" charset="0"/>
              <a:ea typeface="Calibri" panose="020F0502020204030204" pitchFamily="34" charset="0"/>
              <a:cs typeface="Calibri" panose="020F0502020204030204" pitchFamily="34" charset="0"/>
            </a:endParaRPr>
          </a:p>
        </p:txBody>
      </p:sp>
      <p:sp>
        <p:nvSpPr>
          <p:cNvPr id="7" name="Content Placeholder 6"/>
          <p:cNvSpPr>
            <a:spLocks noGrp="1"/>
          </p:cNvSpPr>
          <p:nvPr>
            <p:ph idx="1"/>
          </p:nvPr>
        </p:nvSpPr>
        <p:spPr>
          <a:xfrm>
            <a:off x="1241323" y="1825625"/>
            <a:ext cx="5227040" cy="4351338"/>
          </a:xfrm>
        </p:spPr>
        <p:txBody>
          <a:bodyPr>
            <a:normAutofit/>
          </a:bodyPr>
          <a:lstStyle/>
          <a:p>
            <a:pPr marL="0" indent="0">
              <a:buNone/>
            </a:pPr>
            <a:r>
              <a:rPr lang="en-GB" b="1" u="sng" dirty="0">
                <a:latin typeface="Calibri" panose="020F0502020204030204" pitchFamily="34" charset="0"/>
                <a:cs typeface="Calibri" panose="020F0502020204030204" pitchFamily="34" charset="0"/>
              </a:rPr>
              <a:t>All Projects </a:t>
            </a:r>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3 years accounts </a:t>
            </a:r>
          </a:p>
          <a:p>
            <a:r>
              <a:rPr lang="en-GB" dirty="0">
                <a:latin typeface="Calibri" panose="020F0502020204030204" pitchFamily="34" charset="0"/>
                <a:cs typeface="Calibri" panose="020F0502020204030204" pitchFamily="34" charset="0"/>
              </a:rPr>
              <a:t>3 months bank statements </a:t>
            </a:r>
          </a:p>
          <a:p>
            <a:r>
              <a:rPr lang="en-GB" dirty="0">
                <a:latin typeface="Calibri" panose="020F0502020204030204" pitchFamily="34" charset="0"/>
                <a:cs typeface="Calibri" panose="020F0502020204030204" pitchFamily="34" charset="0"/>
              </a:rPr>
              <a:t>Governing Documents </a:t>
            </a:r>
          </a:p>
          <a:p>
            <a:r>
              <a:rPr lang="en-GB" dirty="0">
                <a:latin typeface="Calibri" panose="020F0502020204030204" pitchFamily="34" charset="0"/>
                <a:cs typeface="Calibri" panose="020F0502020204030204" pitchFamily="34" charset="0"/>
              </a:rPr>
              <a:t>Tax Clearance / VAT status </a:t>
            </a:r>
          </a:p>
          <a:p>
            <a:r>
              <a:rPr lang="en-GB" dirty="0">
                <a:latin typeface="Calibri" panose="020F0502020204030204" pitchFamily="34" charset="0"/>
                <a:cs typeface="Calibri" panose="020F0502020204030204" pitchFamily="34" charset="0"/>
              </a:rPr>
              <a:t>Full procurement / tendering </a:t>
            </a:r>
          </a:p>
          <a:p>
            <a:r>
              <a:rPr lang="en-GB" dirty="0">
                <a:latin typeface="Calibri" panose="020F0502020204030204" pitchFamily="34" charset="0"/>
                <a:cs typeface="Calibri" panose="020F0502020204030204" pitchFamily="34" charset="0"/>
              </a:rPr>
              <a:t>Matching Finance and Bridging </a:t>
            </a:r>
          </a:p>
          <a:p>
            <a:r>
              <a:rPr lang="en-GB" dirty="0">
                <a:latin typeface="Calibri" panose="020F0502020204030204" pitchFamily="34" charset="0"/>
                <a:cs typeface="Calibri" panose="020F0502020204030204" pitchFamily="34" charset="0"/>
              </a:rPr>
              <a:t>Finance Grants received in last 3 years </a:t>
            </a:r>
          </a:p>
          <a:p>
            <a:endParaRPr lang="en-GB" dirty="0"/>
          </a:p>
        </p:txBody>
      </p:sp>
      <p:sp>
        <p:nvSpPr>
          <p:cNvPr id="8" name="Content Placeholder 6"/>
          <p:cNvSpPr txBox="1">
            <a:spLocks/>
          </p:cNvSpPr>
          <p:nvPr/>
        </p:nvSpPr>
        <p:spPr>
          <a:xfrm>
            <a:off x="5956883" y="1825625"/>
            <a:ext cx="522704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u="sng" dirty="0">
                <a:latin typeface="Calibri" panose="020F0502020204030204" pitchFamily="34" charset="0"/>
                <a:cs typeface="Calibri" panose="020F0502020204030204" pitchFamily="34" charset="0"/>
              </a:rPr>
              <a:t>Capital Works Projects </a:t>
            </a:r>
            <a:endParaRPr lang="en-GB" sz="1800" dirty="0">
              <a:latin typeface="Calibri" panose="020F0502020204030204" pitchFamily="34" charset="0"/>
              <a:cs typeface="Calibri" panose="020F0502020204030204" pitchFamily="34" charset="0"/>
            </a:endParaRPr>
          </a:p>
          <a:p>
            <a:r>
              <a:rPr lang="en-GB" sz="1800" dirty="0">
                <a:latin typeface="Calibri" panose="020F0502020204030204" pitchFamily="34" charset="0"/>
                <a:cs typeface="Calibri" panose="020F0502020204030204" pitchFamily="34" charset="0"/>
              </a:rPr>
              <a:t>Proof of ownership / lease Planning permission / exemption </a:t>
            </a:r>
          </a:p>
          <a:p>
            <a:r>
              <a:rPr lang="en-GB" sz="1800" dirty="0">
                <a:latin typeface="Calibri" panose="020F0502020204030204" pitchFamily="34" charset="0"/>
                <a:cs typeface="Calibri" panose="020F0502020204030204" pitchFamily="34" charset="0"/>
              </a:rPr>
              <a:t>Statutory / Regulatory Approvals e.g. Fire Safety, Building regulations, HSE etc. </a:t>
            </a:r>
          </a:p>
          <a:p>
            <a:r>
              <a:rPr lang="en-GB" sz="1800" dirty="0">
                <a:latin typeface="Calibri" panose="020F0502020204030204" pitchFamily="34" charset="0"/>
                <a:cs typeface="Calibri" panose="020F0502020204030204" pitchFamily="34" charset="0"/>
              </a:rPr>
              <a:t>Community Projects – Inclusion Strategy</a:t>
            </a:r>
          </a:p>
          <a:p>
            <a:r>
              <a:rPr lang="en-GB" sz="1800" dirty="0">
                <a:latin typeface="Calibri" panose="020F0502020204030204" pitchFamily="34" charset="0"/>
                <a:cs typeface="Calibri" panose="020F0502020204030204" pitchFamily="34" charset="0"/>
              </a:rPr>
              <a:t>Enterprise Projects Business Plan (5 year)</a:t>
            </a:r>
          </a:p>
          <a:p>
            <a:endParaRPr lang="en-GB" dirty="0"/>
          </a:p>
        </p:txBody>
      </p:sp>
    </p:spTree>
    <p:extLst>
      <p:ext uri="{BB962C8B-B14F-4D97-AF65-F5344CB8AC3E}">
        <p14:creationId xmlns:p14="http://schemas.microsoft.com/office/powerpoint/2010/main" val="2902636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8349" y="444617"/>
            <a:ext cx="10095451" cy="6207853"/>
          </a:xfrm>
        </p:spPr>
        <p:txBody>
          <a:bodyPr>
            <a:normAutofit fontScale="55000" lnSpcReduction="20000"/>
          </a:bodyPr>
          <a:lstStyle/>
          <a:p>
            <a:pPr>
              <a:lnSpc>
                <a:spcPct val="107000"/>
              </a:lnSpc>
            </a:pPr>
            <a:r>
              <a:rPr lang="en-US" sz="40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Displacement </a:t>
            </a:r>
          </a:p>
          <a:p>
            <a:pPr lvl="1">
              <a:lnSpc>
                <a:spcPct val="107000"/>
              </a:lnSpc>
            </a:pPr>
            <a:r>
              <a:rPr lang="en-IE" sz="2900" dirty="0"/>
              <a:t>Displacement occurs where a project funded by public funds impacts negatively on a similar activity elsewhere.  LEADER funding cannot be awarded if it will result in an unacceptable level of displacement e.g. closure or loss of another business, service or community facility elsewhere, both locally as well as across Ireland and the EU.  Displacement can occur even where the businesses or services are not identical.</a:t>
            </a:r>
          </a:p>
          <a:p>
            <a:pPr lvl="1">
              <a:lnSpc>
                <a:spcPct val="107000"/>
              </a:lnSpc>
            </a:pPr>
            <a:endParaRPr lang="en-GB" sz="2900" dirty="0"/>
          </a:p>
          <a:p>
            <a:r>
              <a:rPr lang="en-US" sz="40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Deadweight</a:t>
            </a:r>
            <a:endParaRPr lang="en-GB" kern="100" dirty="0">
              <a:latin typeface="Calibri" panose="020F0502020204030204" pitchFamily="34" charset="0"/>
              <a:ea typeface="Calibri" panose="020F0502020204030204" pitchFamily="34" charset="0"/>
              <a:cs typeface="Arial" panose="020B0604020202020204" pitchFamily="34" charset="0"/>
            </a:endParaRPr>
          </a:p>
          <a:p>
            <a:pPr lvl="1">
              <a:lnSpc>
                <a:spcPct val="107000"/>
              </a:lnSpc>
            </a:pPr>
            <a:r>
              <a:rPr lang="en-IE" sz="2900" dirty="0"/>
              <a:t>Can you proceed with your project without LEADER funding?  If you have the finances available to funding your project yourself, you will not be eligible for LEADER funding.</a:t>
            </a:r>
          </a:p>
          <a:p>
            <a:pPr lvl="1">
              <a:lnSpc>
                <a:spcPct val="107000"/>
              </a:lnSpc>
            </a:pPr>
            <a:endParaRPr lang="en-IE" sz="2900" dirty="0"/>
          </a:p>
          <a:p>
            <a:r>
              <a:rPr lang="en-IE" sz="40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Matching Funds</a:t>
            </a:r>
            <a:endParaRPr lang="en-GB" sz="4000" b="1" kern="100" dirty="0">
              <a:solidFill>
                <a:srgbClr val="4472C4"/>
              </a:solidFill>
              <a:latin typeface="Calibri" panose="020F0502020204030204" pitchFamily="34" charset="0"/>
              <a:ea typeface="Calibri" panose="020F0502020204030204" pitchFamily="34" charset="0"/>
              <a:cs typeface="Calibri" panose="020F0502020204030204" pitchFamily="34" charset="0"/>
            </a:endParaRPr>
          </a:p>
          <a:p>
            <a:pPr lvl="1"/>
            <a:r>
              <a:rPr lang="en-IE" sz="2900" dirty="0"/>
              <a:t>LEADER provides a percentage of funding to projects approved.  The remainder of the funding for the project must be provided by the promoter.  In the case of private promoters, this must be from a private source (funds on hand, bank loan, etc.); for community projects, cash contributions from public bodies and agencies may be used as matching funds but not grant schemes and programmes operated by public bodies.  5% Rule – promoters must contribute at least 5% of the overall project costs from their own financial reserves (exception – training projects).</a:t>
            </a:r>
          </a:p>
          <a:p>
            <a:pPr lvl="1"/>
            <a:endParaRPr lang="en-IE" sz="2900" dirty="0"/>
          </a:p>
          <a:p>
            <a:r>
              <a:rPr lang="en-IE" sz="40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State Aid and De Minimis</a:t>
            </a:r>
            <a:endParaRPr lang="en-GB" sz="4000" b="1" kern="100" dirty="0">
              <a:solidFill>
                <a:srgbClr val="4472C4"/>
              </a:solidFill>
              <a:latin typeface="Calibri" panose="020F0502020204030204" pitchFamily="34" charset="0"/>
              <a:ea typeface="Calibri" panose="020F0502020204030204" pitchFamily="34" charset="0"/>
              <a:cs typeface="Calibri" panose="020F0502020204030204" pitchFamily="34" charset="0"/>
            </a:endParaRPr>
          </a:p>
          <a:p>
            <a:pPr lvl="1"/>
            <a:r>
              <a:rPr lang="en-IE" sz="2900" dirty="0"/>
              <a:t>Under State Aid and De Minimis Rules, an applicant may receive a maximum of €300,000 in grant aid over a 3 year period where the project/applicant involves economic activity.  If you, your business or group/ organisation received public funding in the past 3years, this may deem applications ineligible for LEADER funding</a:t>
            </a:r>
            <a:r>
              <a:rPr lang="en-IE" dirty="0"/>
              <a:t>.</a:t>
            </a:r>
            <a:endParaRPr lang="en-GB" dirty="0"/>
          </a:p>
          <a:p>
            <a:pPr lvl="1"/>
            <a:endParaRPr lang="en-GB" dirty="0"/>
          </a:p>
        </p:txBody>
      </p:sp>
    </p:spTree>
    <p:extLst>
      <p:ext uri="{BB962C8B-B14F-4D97-AF65-F5344CB8AC3E}">
        <p14:creationId xmlns:p14="http://schemas.microsoft.com/office/powerpoint/2010/main" val="4098291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8349" y="243282"/>
            <a:ext cx="10095451" cy="6207852"/>
          </a:xfrm>
        </p:spPr>
        <p:txBody>
          <a:bodyPr>
            <a:normAutofit fontScale="70000" lnSpcReduction="20000"/>
          </a:bodyPr>
          <a:lstStyle/>
          <a:p>
            <a:pPr>
              <a:lnSpc>
                <a:spcPct val="107000"/>
              </a:lnSpc>
              <a:spcAft>
                <a:spcPts val="0"/>
              </a:spcAft>
            </a:pPr>
            <a:r>
              <a:rPr lang="en-IE" sz="31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Bridging Finance</a:t>
            </a:r>
            <a:endParaRPr lang="en-GB" sz="3100" kern="100" dirty="0">
              <a:latin typeface="Calibri" panose="020F0502020204030204" pitchFamily="34" charset="0"/>
              <a:ea typeface="Calibri" panose="020F0502020204030204" pitchFamily="34" charset="0"/>
              <a:cs typeface="Arial" panose="020B0604020202020204" pitchFamily="34" charset="0"/>
            </a:endParaRPr>
          </a:p>
          <a:p>
            <a:pPr lvl="1">
              <a:lnSpc>
                <a:spcPct val="107000"/>
              </a:lnSpc>
            </a:pPr>
            <a:r>
              <a:rPr lang="en-IE" sz="2300" kern="100" dirty="0">
                <a:latin typeface="Calibri" panose="020F0502020204030204" pitchFamily="34" charset="0"/>
                <a:ea typeface="Calibri" panose="020F0502020204030204" pitchFamily="34" charset="0"/>
                <a:cs typeface="Arial" panose="020B0604020202020204" pitchFamily="34" charset="0"/>
              </a:rPr>
              <a:t>LEADER funding is paid retrospectively, i.e. if approved LEADER grant aid, a promoter implements their project, pays for all work, equipment, etc. and submits a grant claim to draw down the LEADER grant.  Promoters must demonstrate that they have the required bridging finances in place to implement the project.  This can be by way of a bank loan, Credit Union loan or social finance loan. </a:t>
            </a:r>
            <a:endParaRPr lang="en-GB" sz="2300" kern="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en-IE" sz="31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Public Procurement</a:t>
            </a:r>
            <a:endParaRPr lang="en-GB" sz="3100" kern="100" dirty="0">
              <a:latin typeface="Calibri" panose="020F0502020204030204" pitchFamily="34" charset="0"/>
              <a:ea typeface="Calibri" panose="020F0502020204030204" pitchFamily="34" charset="0"/>
              <a:cs typeface="Arial" panose="020B0604020202020204" pitchFamily="34" charset="0"/>
            </a:endParaRPr>
          </a:p>
          <a:p>
            <a:pPr lvl="1">
              <a:lnSpc>
                <a:spcPct val="107000"/>
              </a:lnSpc>
            </a:pPr>
            <a:r>
              <a:rPr lang="en-IE" sz="2300" kern="100" dirty="0">
                <a:latin typeface="Calibri" panose="020F0502020204030204" pitchFamily="34" charset="0"/>
                <a:ea typeface="Calibri" panose="020F0502020204030204" pitchFamily="34" charset="0"/>
                <a:cs typeface="Arial" panose="020B0604020202020204" pitchFamily="34" charset="0"/>
              </a:rPr>
              <a:t>LEADER funding is considered public funding, therefore applicants for LEADER funding must obtain appropriate quotes/tenders for the proposed project costs, in line with Public Procurement rules.  Guidelines on procurement for LEADER project will be issued to all applicants who submit an eligible Expression of Interest. Final procurement must be submitted at Application Stage.</a:t>
            </a:r>
            <a:endParaRPr lang="en-GB" sz="2300" kern="100" dirty="0">
              <a:latin typeface="Calibri" panose="020F0502020204030204" pitchFamily="34" charset="0"/>
              <a:ea typeface="Calibri" panose="020F0502020204030204" pitchFamily="34" charset="0"/>
              <a:cs typeface="Arial" panose="020B0604020202020204" pitchFamily="34" charset="0"/>
            </a:endParaRPr>
          </a:p>
          <a:p>
            <a:pPr>
              <a:lnSpc>
                <a:spcPct val="107000"/>
              </a:lnSpc>
            </a:pPr>
            <a:r>
              <a:rPr lang="en-IE" sz="31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Planning Permission</a:t>
            </a:r>
            <a:endParaRPr lang="en-GB" sz="3100" b="1" kern="100" dirty="0">
              <a:solidFill>
                <a:srgbClr val="4472C4"/>
              </a:solidFill>
              <a:latin typeface="Calibri" panose="020F0502020204030204" pitchFamily="34" charset="0"/>
              <a:ea typeface="Calibri" panose="020F0502020204030204" pitchFamily="34" charset="0"/>
              <a:cs typeface="Calibri" panose="020F0502020204030204" pitchFamily="34" charset="0"/>
            </a:endParaRPr>
          </a:p>
          <a:p>
            <a:pPr lvl="1">
              <a:lnSpc>
                <a:spcPct val="107000"/>
              </a:lnSpc>
            </a:pPr>
            <a:r>
              <a:rPr lang="en-IE" sz="2300" kern="100" dirty="0">
                <a:latin typeface="Calibri" panose="020F0502020204030204" pitchFamily="34" charset="0"/>
                <a:ea typeface="Calibri" panose="020F0502020204030204" pitchFamily="34" charset="0"/>
                <a:cs typeface="Arial" panose="020B0604020202020204" pitchFamily="34" charset="0"/>
              </a:rPr>
              <a:t>Planning Permission/Exemption from Planning is generally required for all projects involving development of land and/or property.  Promoters must ensure that all aspects of the project for which you are seeking LEADER funding are included in the planning permission/exemption from planning application.  Documentary evidence confirming that Planning Permission/Exemption from Planning has been granted by Roscommon County Council must be submitted at Application Stage.</a:t>
            </a:r>
            <a:endParaRPr lang="en-GB" sz="2300" kern="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en-IE" sz="3100"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Title</a:t>
            </a:r>
            <a:endParaRPr lang="en-GB" sz="3100" b="1" kern="100" dirty="0">
              <a:solidFill>
                <a:srgbClr val="4472C4"/>
              </a:solidFill>
              <a:latin typeface="Calibri" panose="020F0502020204030204" pitchFamily="34" charset="0"/>
              <a:ea typeface="Calibri" panose="020F0502020204030204" pitchFamily="34" charset="0"/>
              <a:cs typeface="Calibri" panose="020F0502020204030204" pitchFamily="34" charset="0"/>
            </a:endParaRPr>
          </a:p>
          <a:p>
            <a:pPr lvl="1">
              <a:lnSpc>
                <a:spcPct val="120000"/>
              </a:lnSpc>
              <a:spcBef>
                <a:spcPts val="0"/>
              </a:spcBef>
            </a:pPr>
            <a:r>
              <a:rPr lang="en-IE" sz="2300" kern="100" dirty="0">
                <a:latin typeface="Calibri" panose="020F0502020204030204" pitchFamily="34" charset="0"/>
                <a:ea typeface="Calibri" panose="020F0502020204030204" pitchFamily="34" charset="0"/>
                <a:cs typeface="Arial" panose="020B0604020202020204" pitchFamily="34" charset="0"/>
              </a:rPr>
              <a:t>Where a promoter intends to apply for LEADER funding for the development of land or property, you must provide proof of ownership/lease.  The following documents are accepted as proof:</a:t>
            </a:r>
            <a:endParaRPr lang="en-GB" sz="2300" kern="100" dirty="0">
              <a:latin typeface="Calibri" panose="020F0502020204030204" pitchFamily="34" charset="0"/>
              <a:ea typeface="Calibri" panose="020F0502020204030204" pitchFamily="34" charset="0"/>
              <a:cs typeface="Arial" panose="020B0604020202020204" pitchFamily="34" charset="0"/>
            </a:endParaRPr>
          </a:p>
          <a:p>
            <a:pPr marL="950400">
              <a:lnSpc>
                <a:spcPct val="120000"/>
              </a:lnSpc>
              <a:spcBef>
                <a:spcPts val="0"/>
              </a:spcBef>
            </a:pPr>
            <a:r>
              <a:rPr lang="en-IE" sz="2300" kern="100" dirty="0">
                <a:latin typeface="Calibri" panose="020F0502020204030204" pitchFamily="34" charset="0"/>
                <a:ea typeface="Calibri" panose="020F0502020204030204" pitchFamily="34" charset="0"/>
                <a:cs typeface="Arial" panose="020B0604020202020204" pitchFamily="34" charset="0"/>
              </a:rPr>
              <a:t>A recently certified copy (by solicitor) of the Folio/Stamped Deed of Conveyance and map, showing the promoter as owner;</a:t>
            </a:r>
            <a:endParaRPr lang="en-GB" sz="2300" kern="100" dirty="0">
              <a:latin typeface="Calibri" panose="020F0502020204030204" pitchFamily="34" charset="0"/>
              <a:ea typeface="Calibri" panose="020F0502020204030204" pitchFamily="34" charset="0"/>
              <a:cs typeface="Arial" panose="020B0604020202020204" pitchFamily="34" charset="0"/>
            </a:endParaRPr>
          </a:p>
          <a:p>
            <a:pPr marL="950400">
              <a:lnSpc>
                <a:spcPct val="120000"/>
              </a:lnSpc>
              <a:spcBef>
                <a:spcPts val="0"/>
              </a:spcBef>
            </a:pPr>
            <a:r>
              <a:rPr lang="en-IE" sz="2300" kern="100" dirty="0">
                <a:latin typeface="Calibri" panose="020F0502020204030204" pitchFamily="34" charset="0"/>
                <a:ea typeface="Calibri" panose="020F0502020204030204" pitchFamily="34" charset="0"/>
                <a:cs typeface="Arial" panose="020B0604020202020204" pitchFamily="34" charset="0"/>
              </a:rPr>
              <a:t>A long-term lease for property in question (minimum of 10 years remaining at application stage) and map</a:t>
            </a:r>
            <a:endParaRPr lang="en-GB" sz="2300" kern="1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64707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45598" y="1606778"/>
            <a:ext cx="10221751" cy="4667901"/>
          </a:xfrm>
          <a:prstGeom prst="rect">
            <a:avLst/>
          </a:prstGeom>
        </p:spPr>
      </p:pic>
      <p:sp>
        <p:nvSpPr>
          <p:cNvPr id="5" name="Title 1"/>
          <p:cNvSpPr>
            <a:spLocks noGrp="1"/>
          </p:cNvSpPr>
          <p:nvPr>
            <p:ph type="title"/>
          </p:nvPr>
        </p:nvSpPr>
        <p:spPr>
          <a:xfrm>
            <a:off x="1527175" y="365125"/>
            <a:ext cx="9826625" cy="1325563"/>
          </a:xfrm>
        </p:spPr>
        <p:txBody>
          <a:bodyPr/>
          <a:lstStyle/>
          <a:p>
            <a:r>
              <a:rPr lang="en-IE"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Procurement</a:t>
            </a:r>
            <a:endParaRPr lang="en-GB" dirty="0"/>
          </a:p>
        </p:txBody>
      </p:sp>
    </p:spTree>
    <p:extLst>
      <p:ext uri="{BB962C8B-B14F-4D97-AF65-F5344CB8AC3E}">
        <p14:creationId xmlns:p14="http://schemas.microsoft.com/office/powerpoint/2010/main" val="1154047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676400" y="222512"/>
            <a:ext cx="10515600" cy="1325563"/>
          </a:xfrm>
        </p:spPr>
        <p:txBody>
          <a:bodyPr/>
          <a:lstStyle/>
          <a:p>
            <a:r>
              <a:rPr lang="en-IE"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Procurement</a:t>
            </a:r>
            <a:endParaRPr lang="en-GB" dirty="0"/>
          </a:p>
        </p:txBody>
      </p:sp>
      <p:pic>
        <p:nvPicPr>
          <p:cNvPr id="4" name="Content Placeholder 3"/>
          <p:cNvPicPr>
            <a:picLocks noGrp="1" noChangeAspect="1"/>
          </p:cNvPicPr>
          <p:nvPr>
            <p:ph idx="1"/>
          </p:nvPr>
        </p:nvPicPr>
        <p:blipFill>
          <a:blip r:embed="rId2"/>
          <a:stretch>
            <a:fillRect/>
          </a:stretch>
        </p:blipFill>
        <p:spPr>
          <a:xfrm>
            <a:off x="1132513" y="1456906"/>
            <a:ext cx="9907393" cy="4610287"/>
          </a:xfrm>
          <a:prstGeom prst="rect">
            <a:avLst/>
          </a:prstGeom>
        </p:spPr>
      </p:pic>
    </p:spTree>
    <p:extLst>
      <p:ext uri="{BB962C8B-B14F-4D97-AF65-F5344CB8AC3E}">
        <p14:creationId xmlns:p14="http://schemas.microsoft.com/office/powerpoint/2010/main" val="2878928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6128" y="365125"/>
            <a:ext cx="9927672" cy="1325563"/>
          </a:xfrm>
        </p:spPr>
        <p:txBody>
          <a:bodyPr/>
          <a:lstStyle/>
          <a:p>
            <a:r>
              <a:rPr lang="en-GB"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The Approval Process</a:t>
            </a: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a:t>Independent Evaluation Committee (IEC) </a:t>
            </a:r>
          </a:p>
          <a:p>
            <a:pPr>
              <a:buFont typeface="Wingdings" panose="05000000000000000000" pitchFamily="2" charset="2"/>
              <a:buChar char="Ø"/>
            </a:pPr>
            <a:r>
              <a:rPr lang="en-US" dirty="0"/>
              <a:t>Rigorous Check and Audit of project file </a:t>
            </a:r>
          </a:p>
          <a:p>
            <a:pPr>
              <a:buFont typeface="Wingdings" panose="05000000000000000000" pitchFamily="2" charset="2"/>
              <a:buChar char="Ø"/>
            </a:pPr>
            <a:r>
              <a:rPr lang="en-US" dirty="0"/>
              <a:t>Local Action Group (LAG) Approval - Roscommon LCDC </a:t>
            </a:r>
          </a:p>
          <a:p>
            <a:pPr>
              <a:buFont typeface="Wingdings" panose="05000000000000000000" pitchFamily="2" charset="2"/>
              <a:buChar char="Ø"/>
            </a:pPr>
            <a:r>
              <a:rPr lang="en-US" dirty="0"/>
              <a:t>Issue &amp; Signing of Contract</a:t>
            </a:r>
          </a:p>
          <a:p>
            <a:pPr marL="0" indent="0">
              <a:buNone/>
            </a:pPr>
            <a:endParaRPr lang="en-US" dirty="0"/>
          </a:p>
          <a:p>
            <a:pPr marL="0" indent="0">
              <a:buNone/>
            </a:pPr>
            <a:r>
              <a:rPr lang="en-US" dirty="0">
                <a:solidFill>
                  <a:srgbClr val="FF0000"/>
                </a:solidFill>
              </a:rPr>
              <a:t>ONLY EXPENDITURE MADE AFTER CONTRACT ISSUE &amp; SIGNING IS ELIGIBLE </a:t>
            </a:r>
          </a:p>
          <a:p>
            <a:pPr marL="0" indent="0">
              <a:buNone/>
            </a:pPr>
            <a:r>
              <a:rPr lang="en-US" dirty="0">
                <a:solidFill>
                  <a:srgbClr val="FF0000"/>
                </a:solidFill>
              </a:rPr>
              <a:t>GRANT AID PAID IN ARREARS</a:t>
            </a:r>
          </a:p>
          <a:p>
            <a:pPr marL="0" indent="0">
              <a:buNone/>
            </a:pPr>
            <a:r>
              <a:rPr lang="en-GB" dirty="0">
                <a:solidFill>
                  <a:srgbClr val="FF0000"/>
                </a:solidFill>
              </a:rPr>
              <a:t>NO Provisional Approval – Planning and Procurement</a:t>
            </a:r>
          </a:p>
          <a:p>
            <a:pPr marL="0" indent="0">
              <a:buNone/>
            </a:pPr>
            <a:r>
              <a:rPr lang="en-US" dirty="0">
                <a:solidFill>
                  <a:srgbClr val="FF0000"/>
                </a:solidFill>
              </a:rPr>
              <a:t>Project should continue as funded and be insured for 5 years after final payment</a:t>
            </a:r>
            <a:endParaRPr lang="en-GB" dirty="0">
              <a:solidFill>
                <a:srgbClr val="FF0000"/>
              </a:solidFill>
            </a:endParaRPr>
          </a:p>
        </p:txBody>
      </p:sp>
      <p:pic>
        <p:nvPicPr>
          <p:cNvPr id="7" name="Picture 6"/>
          <p:cNvPicPr>
            <a:picLocks noChangeAspect="1"/>
          </p:cNvPicPr>
          <p:nvPr/>
        </p:nvPicPr>
        <p:blipFill>
          <a:blip r:embed="rId2"/>
          <a:stretch>
            <a:fillRect/>
          </a:stretch>
        </p:blipFill>
        <p:spPr>
          <a:xfrm>
            <a:off x="8514943" y="1690688"/>
            <a:ext cx="2915057" cy="2143424"/>
          </a:xfrm>
          <a:prstGeom prst="rect">
            <a:avLst/>
          </a:prstGeom>
        </p:spPr>
      </p:pic>
    </p:spTree>
    <p:extLst>
      <p:ext uri="{BB962C8B-B14F-4D97-AF65-F5344CB8AC3E}">
        <p14:creationId xmlns:p14="http://schemas.microsoft.com/office/powerpoint/2010/main" val="28461362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8740" y="365126"/>
            <a:ext cx="9785059" cy="1304284"/>
          </a:xfrm>
        </p:spPr>
        <p:txBody>
          <a:bodyPr/>
          <a:lstStyle/>
          <a:p>
            <a:r>
              <a:rPr lang="en-GB"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Website </a:t>
            </a:r>
            <a:endParaRPr lang="en-GB" dirty="0"/>
          </a:p>
        </p:txBody>
      </p:sp>
      <p:sp>
        <p:nvSpPr>
          <p:cNvPr id="3" name="Content Placeholder 2"/>
          <p:cNvSpPr>
            <a:spLocks noGrp="1"/>
          </p:cNvSpPr>
          <p:nvPr>
            <p:ph idx="1"/>
          </p:nvPr>
        </p:nvSpPr>
        <p:spPr>
          <a:xfrm>
            <a:off x="1045828" y="1784915"/>
            <a:ext cx="10917572" cy="4885058"/>
          </a:xfrm>
        </p:spPr>
        <p:txBody>
          <a:bodyPr>
            <a:normAutofit/>
          </a:bodyPr>
          <a:lstStyle/>
          <a:p>
            <a:r>
              <a:rPr lang="en-IE" b="1" dirty="0"/>
              <a:t>Further Information and Forms (Downloads)</a:t>
            </a:r>
            <a:endParaRPr lang="en-GB" dirty="0"/>
          </a:p>
          <a:p>
            <a:pPr lvl="0" fontAlgn="base"/>
            <a:r>
              <a:rPr lang="en-IE" dirty="0"/>
              <a:t>LEADER Expression of Interest Form</a:t>
            </a:r>
            <a:endParaRPr lang="en-GB" dirty="0"/>
          </a:p>
          <a:p>
            <a:pPr lvl="0" fontAlgn="base"/>
            <a:r>
              <a:rPr lang="en-IE" dirty="0"/>
              <a:t>LEADER Information Booklet</a:t>
            </a:r>
            <a:endParaRPr lang="en-GB" dirty="0"/>
          </a:p>
          <a:p>
            <a:pPr lvl="0" fontAlgn="base"/>
            <a:r>
              <a:rPr lang="en-IE" dirty="0"/>
              <a:t>LEADER Webinar Presentation</a:t>
            </a:r>
            <a:endParaRPr lang="en-GB" dirty="0"/>
          </a:p>
          <a:p>
            <a:pPr lvl="0" fontAlgn="base"/>
            <a:r>
              <a:rPr lang="en-IE" dirty="0"/>
              <a:t>Roscommon Local Development Strategy</a:t>
            </a:r>
            <a:endParaRPr lang="en-GB" dirty="0"/>
          </a:p>
          <a:p>
            <a:pPr lvl="0" fontAlgn="base"/>
            <a:r>
              <a:rPr lang="en-IE" dirty="0"/>
              <a:t>LEADER Operating Rules</a:t>
            </a:r>
          </a:p>
          <a:p>
            <a:pPr lvl="0" fontAlgn="base"/>
            <a:r>
              <a:rPr lang="en-IE" dirty="0"/>
              <a:t>Expression of Interest Form</a:t>
            </a:r>
            <a:endParaRPr lang="en-GB" dirty="0"/>
          </a:p>
          <a:p>
            <a:endParaRPr lang="en-GB" dirty="0"/>
          </a:p>
        </p:txBody>
      </p:sp>
      <p:pic>
        <p:nvPicPr>
          <p:cNvPr id="5" name="Picture 4"/>
          <p:cNvPicPr>
            <a:picLocks noChangeAspect="1"/>
          </p:cNvPicPr>
          <p:nvPr/>
        </p:nvPicPr>
        <p:blipFill>
          <a:blip r:embed="rId2"/>
          <a:stretch>
            <a:fillRect/>
          </a:stretch>
        </p:blipFill>
        <p:spPr>
          <a:xfrm>
            <a:off x="7324288" y="110574"/>
            <a:ext cx="4800600" cy="2858223"/>
          </a:xfrm>
          <a:prstGeom prst="rect">
            <a:avLst/>
          </a:prstGeom>
        </p:spPr>
      </p:pic>
      <p:pic>
        <p:nvPicPr>
          <p:cNvPr id="6" name="Picture 5"/>
          <p:cNvPicPr>
            <a:picLocks noChangeAspect="1"/>
          </p:cNvPicPr>
          <p:nvPr/>
        </p:nvPicPr>
        <p:blipFill>
          <a:blip r:embed="rId3"/>
          <a:stretch>
            <a:fillRect/>
          </a:stretch>
        </p:blipFill>
        <p:spPr>
          <a:xfrm>
            <a:off x="8102870" y="3084302"/>
            <a:ext cx="2636786" cy="3701176"/>
          </a:xfrm>
          <a:prstGeom prst="rect">
            <a:avLst/>
          </a:prstGeom>
        </p:spPr>
      </p:pic>
    </p:spTree>
    <p:extLst>
      <p:ext uri="{BB962C8B-B14F-4D97-AF65-F5344CB8AC3E}">
        <p14:creationId xmlns:p14="http://schemas.microsoft.com/office/powerpoint/2010/main" val="90201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73391-3645-45AF-BA84-E0A71CB0D2FA}"/>
              </a:ext>
            </a:extLst>
          </p:cNvPr>
          <p:cNvSpPr>
            <a:spLocks noGrp="1"/>
          </p:cNvSpPr>
          <p:nvPr>
            <p:ph type="title"/>
          </p:nvPr>
        </p:nvSpPr>
        <p:spPr/>
        <p:txBody>
          <a:bodyPr>
            <a:normAutofit fontScale="90000"/>
          </a:bodyPr>
          <a:lstStyle/>
          <a:p>
            <a:pPr algn="ctr"/>
            <a:r>
              <a:rPr lang="en-IE" altLang="en-US"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Follow</a:t>
            </a:r>
            <a:r>
              <a:rPr lang="en-IE" altLang="en-US" sz="4400" dirty="0">
                <a:solidFill>
                  <a:schemeClr val="tx2">
                    <a:lumMod val="75000"/>
                  </a:schemeClr>
                </a:solidFill>
                <a:latin typeface="Candara" panose="020E0502030303020204" pitchFamily="34" charset="0"/>
              </a:rPr>
              <a:t> </a:t>
            </a:r>
            <a:r>
              <a:rPr lang="en-IE" altLang="en-US"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on Clinics Wednesday 29</a:t>
            </a:r>
            <a:r>
              <a:rPr lang="en-IE" altLang="en-US" b="1" kern="100" baseline="30000" dirty="0">
                <a:solidFill>
                  <a:srgbClr val="4472C4"/>
                </a:solidFill>
                <a:latin typeface="Calibri" panose="020F0502020204030204" pitchFamily="34" charset="0"/>
                <a:ea typeface="Calibri" panose="020F0502020204030204" pitchFamily="34" charset="0"/>
                <a:cs typeface="Calibri" panose="020F0502020204030204" pitchFamily="34" charset="0"/>
              </a:rPr>
              <a:t>th</a:t>
            </a:r>
            <a:r>
              <a:rPr lang="en-IE" altLang="en-US"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 May </a:t>
            </a:r>
            <a:br>
              <a:rPr lang="en-IE" altLang="en-US" b="1" kern="100" dirty="0">
                <a:solidFill>
                  <a:srgbClr val="4472C4"/>
                </a:solidFill>
                <a:latin typeface="Calibri" panose="020F0502020204030204" pitchFamily="34" charset="0"/>
                <a:ea typeface="Calibri" panose="020F0502020204030204" pitchFamily="34" charset="0"/>
                <a:cs typeface="Calibri" panose="020F0502020204030204" pitchFamily="34" charset="0"/>
              </a:rPr>
            </a:br>
            <a:r>
              <a:rPr lang="en-IE" altLang="en-US"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Booking ESSENTIAL</a:t>
            </a:r>
            <a:br>
              <a:rPr lang="en-IE" altLang="en-US" sz="4400" dirty="0">
                <a:solidFill>
                  <a:schemeClr val="tx2">
                    <a:lumMod val="75000"/>
                  </a:schemeClr>
                </a:solidFill>
                <a:latin typeface="Candara" panose="020E0502030303020204" pitchFamily="34" charset="0"/>
              </a:rPr>
            </a:br>
            <a:endParaRPr lang="en-IE" dirty="0"/>
          </a:p>
        </p:txBody>
      </p:sp>
      <p:pic>
        <p:nvPicPr>
          <p:cNvPr id="5" name="Picture 4"/>
          <p:cNvPicPr>
            <a:picLocks noChangeAspect="1"/>
          </p:cNvPicPr>
          <p:nvPr/>
        </p:nvPicPr>
        <p:blipFill rotWithShape="1">
          <a:blip r:embed="rId2"/>
          <a:srcRect b="11994"/>
          <a:stretch/>
        </p:blipFill>
        <p:spPr>
          <a:xfrm>
            <a:off x="1398786" y="1754265"/>
            <a:ext cx="9955014" cy="2129474"/>
          </a:xfrm>
          <a:prstGeom prst="rect">
            <a:avLst/>
          </a:prstGeom>
        </p:spPr>
      </p:pic>
      <p:pic>
        <p:nvPicPr>
          <p:cNvPr id="3" name="Picture 2"/>
          <p:cNvPicPr>
            <a:picLocks noChangeAspect="1"/>
          </p:cNvPicPr>
          <p:nvPr/>
        </p:nvPicPr>
        <p:blipFill>
          <a:blip r:embed="rId3"/>
          <a:stretch>
            <a:fillRect/>
          </a:stretch>
        </p:blipFill>
        <p:spPr>
          <a:xfrm>
            <a:off x="1230977" y="5791698"/>
            <a:ext cx="9577646" cy="883997"/>
          </a:xfrm>
          <a:prstGeom prst="rect">
            <a:avLst/>
          </a:prstGeom>
        </p:spPr>
      </p:pic>
      <p:pic>
        <p:nvPicPr>
          <p:cNvPr id="4" name="Picture 3"/>
          <p:cNvPicPr>
            <a:picLocks noChangeAspect="1"/>
          </p:cNvPicPr>
          <p:nvPr/>
        </p:nvPicPr>
        <p:blipFill rotWithShape="1">
          <a:blip r:embed="rId4"/>
          <a:srcRect b="15036"/>
          <a:stretch/>
        </p:blipFill>
        <p:spPr>
          <a:xfrm>
            <a:off x="1635881" y="4104199"/>
            <a:ext cx="8785097" cy="1574669"/>
          </a:xfrm>
          <a:prstGeom prst="rect">
            <a:avLst/>
          </a:prstGeom>
        </p:spPr>
      </p:pic>
    </p:spTree>
    <p:extLst>
      <p:ext uri="{BB962C8B-B14F-4D97-AF65-F5344CB8AC3E}">
        <p14:creationId xmlns:p14="http://schemas.microsoft.com/office/powerpoint/2010/main" val="18010540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8740" y="365126"/>
            <a:ext cx="9785059" cy="1304284"/>
          </a:xfrm>
        </p:spPr>
        <p:txBody>
          <a:bodyPr/>
          <a:lstStyle/>
          <a:p>
            <a:r>
              <a:rPr lang="en-GB" b="1" kern="100" dirty="0">
                <a:solidFill>
                  <a:srgbClr val="4472C4"/>
                </a:solidFill>
                <a:latin typeface="Calibri" panose="020F0502020204030204" pitchFamily="34" charset="0"/>
                <a:ea typeface="Calibri" panose="020F0502020204030204" pitchFamily="34" charset="0"/>
                <a:cs typeface="Calibri" panose="020F0502020204030204" pitchFamily="34" charset="0"/>
              </a:rPr>
              <a:t>Conclusion</a:t>
            </a:r>
            <a:endParaRPr lang="en-GB" dirty="0"/>
          </a:p>
        </p:txBody>
      </p:sp>
      <p:sp>
        <p:nvSpPr>
          <p:cNvPr id="3" name="Content Placeholder 2"/>
          <p:cNvSpPr>
            <a:spLocks noGrp="1"/>
          </p:cNvSpPr>
          <p:nvPr>
            <p:ph idx="1"/>
          </p:nvPr>
        </p:nvSpPr>
        <p:spPr>
          <a:xfrm>
            <a:off x="1321133" y="1972942"/>
            <a:ext cx="10917572" cy="4885058"/>
          </a:xfrm>
        </p:spPr>
        <p:txBody>
          <a:bodyPr>
            <a:normAutofit/>
          </a:bodyPr>
          <a:lstStyle/>
          <a:p>
            <a:r>
              <a:rPr lang="en-US" dirty="0"/>
              <a:t>LEADER funding can support your project </a:t>
            </a:r>
          </a:p>
          <a:p>
            <a:r>
              <a:rPr lang="en-US" dirty="0"/>
              <a:t>Application process requires time </a:t>
            </a:r>
          </a:p>
          <a:p>
            <a:r>
              <a:rPr lang="en-US" dirty="0"/>
              <a:t>We are here to help and support</a:t>
            </a:r>
          </a:p>
          <a:p>
            <a:r>
              <a:rPr lang="en-US" dirty="0"/>
              <a:t>Thank you to Roscommon PPN</a:t>
            </a:r>
          </a:p>
          <a:p>
            <a:r>
              <a:rPr lang="en-US" dirty="0"/>
              <a:t>Thank you for your time. </a:t>
            </a:r>
          </a:p>
          <a:p>
            <a:r>
              <a:rPr lang="en-US" dirty="0"/>
              <a:t>Any Questions??</a:t>
            </a:r>
            <a:endParaRPr lang="en-GB" dirty="0"/>
          </a:p>
          <a:p>
            <a:endParaRPr lang="en-US" dirty="0"/>
          </a:p>
          <a:p>
            <a:endParaRPr lang="en-GB" dirty="0"/>
          </a:p>
        </p:txBody>
      </p:sp>
      <p:pic>
        <p:nvPicPr>
          <p:cNvPr id="4" name="Picture 3"/>
          <p:cNvPicPr>
            <a:picLocks noChangeAspect="1"/>
          </p:cNvPicPr>
          <p:nvPr/>
        </p:nvPicPr>
        <p:blipFill>
          <a:blip r:embed="rId2"/>
          <a:stretch>
            <a:fillRect/>
          </a:stretch>
        </p:blipFill>
        <p:spPr>
          <a:xfrm>
            <a:off x="5180598" y="3963611"/>
            <a:ext cx="4919898" cy="2133785"/>
          </a:xfrm>
          <a:prstGeom prst="rect">
            <a:avLst/>
          </a:prstGeom>
        </p:spPr>
      </p:pic>
    </p:spTree>
    <p:extLst>
      <p:ext uri="{BB962C8B-B14F-4D97-AF65-F5344CB8AC3E}">
        <p14:creationId xmlns:p14="http://schemas.microsoft.com/office/powerpoint/2010/main" val="11090964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GB" u="sng" dirty="0"/>
          </a:p>
          <a:p>
            <a:pPr marL="0" indent="0">
              <a:buNone/>
            </a:pPr>
            <a:endParaRPr lang="en-US" dirty="0"/>
          </a:p>
        </p:txBody>
      </p:sp>
      <p:sp>
        <p:nvSpPr>
          <p:cNvPr id="4" name="Content Placeholder 2"/>
          <p:cNvSpPr txBox="1">
            <a:spLocks/>
          </p:cNvSpPr>
          <p:nvPr/>
        </p:nvSpPr>
        <p:spPr>
          <a:xfrm>
            <a:off x="7417750" y="1825625"/>
            <a:ext cx="39360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pic>
        <p:nvPicPr>
          <p:cNvPr id="7" name="Picture 6"/>
          <p:cNvPicPr>
            <a:picLocks noChangeAspect="1"/>
          </p:cNvPicPr>
          <p:nvPr/>
        </p:nvPicPr>
        <p:blipFill rotWithShape="1">
          <a:blip r:embed="rId2"/>
          <a:srcRect r="7550"/>
          <a:stretch/>
        </p:blipFill>
        <p:spPr>
          <a:xfrm>
            <a:off x="1046367" y="4279497"/>
            <a:ext cx="8117296" cy="1851110"/>
          </a:xfrm>
          <a:prstGeom prst="rect">
            <a:avLst/>
          </a:prstGeom>
        </p:spPr>
      </p:pic>
      <p:pic>
        <p:nvPicPr>
          <p:cNvPr id="6" name="Picture 5"/>
          <p:cNvPicPr>
            <a:picLocks noChangeAspect="1"/>
          </p:cNvPicPr>
          <p:nvPr/>
        </p:nvPicPr>
        <p:blipFill>
          <a:blip r:embed="rId3"/>
          <a:stretch>
            <a:fillRect/>
          </a:stretch>
        </p:blipFill>
        <p:spPr>
          <a:xfrm>
            <a:off x="9539914" y="3350099"/>
            <a:ext cx="2652086" cy="3338820"/>
          </a:xfrm>
          <a:prstGeom prst="rect">
            <a:avLst/>
          </a:prstGeom>
        </p:spPr>
      </p:pic>
      <p:pic>
        <p:nvPicPr>
          <p:cNvPr id="9" name="Content Placeholder 5"/>
          <p:cNvPicPr>
            <a:picLocks noChangeAspect="1"/>
          </p:cNvPicPr>
          <p:nvPr/>
        </p:nvPicPr>
        <p:blipFill>
          <a:blip r:embed="rId4"/>
          <a:stretch>
            <a:fillRect/>
          </a:stretch>
        </p:blipFill>
        <p:spPr>
          <a:xfrm>
            <a:off x="1846099" y="359750"/>
            <a:ext cx="7539676" cy="3532741"/>
          </a:xfrm>
          <a:prstGeom prst="rect">
            <a:avLst/>
          </a:prstGeom>
        </p:spPr>
      </p:pic>
    </p:spTree>
    <p:extLst>
      <p:ext uri="{BB962C8B-B14F-4D97-AF65-F5344CB8AC3E}">
        <p14:creationId xmlns:p14="http://schemas.microsoft.com/office/powerpoint/2010/main" val="3863978931"/>
      </p:ext>
    </p:extLst>
  </p:cSld>
  <p:clrMapOvr>
    <a:masterClrMapping/>
  </p:clrMapOvr>
</p:sld>
</file>

<file path=ppt/theme/theme1.xml><?xml version="1.0" encoding="utf-8"?>
<a:theme xmlns:a="http://schemas.openxmlformats.org/drawingml/2006/main" name="Badge">
  <a:themeElements>
    <a:clrScheme name="LEADER LCDC Green">
      <a:dk1>
        <a:sysClr val="windowText" lastClr="000000"/>
      </a:dk1>
      <a:lt1>
        <a:sysClr val="window" lastClr="FFFFFF"/>
      </a:lt1>
      <a:dk2>
        <a:srgbClr val="2C3C43"/>
      </a:dk2>
      <a:lt2>
        <a:srgbClr val="EBEBEB"/>
      </a:lt2>
      <a:accent1>
        <a:srgbClr val="00A29E"/>
      </a:accent1>
      <a:accent2>
        <a:srgbClr val="42D0A2"/>
      </a:accent2>
      <a:accent3>
        <a:srgbClr val="B3ECD9"/>
      </a:accent3>
      <a:accent4>
        <a:srgbClr val="B1E1B7"/>
      </a:accent4>
      <a:accent5>
        <a:srgbClr val="8AD394"/>
      </a:accent5>
      <a:accent6>
        <a:srgbClr val="8DE2C7"/>
      </a:accent6>
      <a:hlink>
        <a:srgbClr val="28A47C"/>
      </a:hlink>
      <a:folHlink>
        <a:srgbClr val="1B6D53"/>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805A7B84856D49A0C11D0CD169D7BD" ma:contentTypeVersion="18" ma:contentTypeDescription="Create a new document." ma:contentTypeScope="" ma:versionID="7765e210b1244517edfae110390c1375">
  <xsd:schema xmlns:xsd="http://www.w3.org/2001/XMLSchema" xmlns:xs="http://www.w3.org/2001/XMLSchema" xmlns:p="http://schemas.microsoft.com/office/2006/metadata/properties" xmlns:ns2="64999279-dca2-49e4-ba6e-d3a9a194be8b" xmlns:ns3="a9b46fba-b6e2-49d5-9e5f-125a11c731a9" targetNamespace="http://schemas.microsoft.com/office/2006/metadata/properties" ma:root="true" ma:fieldsID="d80db62fd687c678210262afe47cb0eb" ns2:_="" ns3:_="">
    <xsd:import namespace="64999279-dca2-49e4-ba6e-d3a9a194be8b"/>
    <xsd:import namespace="a9b46fba-b6e2-49d5-9e5f-125a11c731a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999279-dca2-49e4-ba6e-d3a9a194be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79ee130-863f-463a-aada-0543f31712a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b46fba-b6e2-49d5-9e5f-125a11c731a9"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f0ad6eb-7a4a-4d99-92c8-331d73b30fdb}" ma:internalName="TaxCatchAll" ma:showField="CatchAllData" ma:web="a9b46fba-b6e2-49d5-9e5f-125a11c731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4999279-dca2-49e4-ba6e-d3a9a194be8b">
      <Terms xmlns="http://schemas.microsoft.com/office/infopath/2007/PartnerControls"/>
    </lcf76f155ced4ddcb4097134ff3c332f>
    <TaxCatchAll xmlns="a9b46fba-b6e2-49d5-9e5f-125a11c731a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C16B82-5399-4B5A-8F7E-EB33774024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4999279-dca2-49e4-ba6e-d3a9a194be8b"/>
    <ds:schemaRef ds:uri="a9b46fba-b6e2-49d5-9e5f-125a11c731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76859D3-B526-4ED7-8A4C-BCBDB4E2BF9A}">
  <ds:schemaRefs>
    <ds:schemaRef ds:uri="http://purl.org/dc/terms/"/>
    <ds:schemaRef ds:uri="http://schemas.openxmlformats.org/package/2006/metadata/core-properties"/>
    <ds:schemaRef ds:uri="http://schemas.microsoft.com/office/2006/documentManagement/types"/>
    <ds:schemaRef ds:uri="64999279-dca2-49e4-ba6e-d3a9a194be8b"/>
    <ds:schemaRef ds:uri="http://purl.org/dc/elements/1.1/"/>
    <ds:schemaRef ds:uri="http://schemas.microsoft.com/office/2006/metadata/properties"/>
    <ds:schemaRef ds:uri="http://schemas.microsoft.com/office/infopath/2007/PartnerControls"/>
    <ds:schemaRef ds:uri="a9b46fba-b6e2-49d5-9e5f-125a11c731a9"/>
    <ds:schemaRef ds:uri="http://www.w3.org/XML/1998/namespace"/>
    <ds:schemaRef ds:uri="http://purl.org/dc/dcmitype/"/>
  </ds:schemaRefs>
</ds:datastoreItem>
</file>

<file path=customXml/itemProps3.xml><?xml version="1.0" encoding="utf-8"?>
<ds:datastoreItem xmlns:ds="http://schemas.openxmlformats.org/officeDocument/2006/customXml" ds:itemID="{EF1D4B72-1344-4677-B43C-E555996E1F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Badge</Template>
  <TotalTime>2064</TotalTime>
  <Words>1292</Words>
  <Application>Microsoft Office PowerPoint</Application>
  <PresentationFormat>Widescreen</PresentationFormat>
  <Paragraphs>137</Paragraphs>
  <Slides>33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Candara</vt:lpstr>
      <vt:lpstr>Gill Sans MT</vt:lpstr>
      <vt:lpstr>Impact</vt:lpstr>
      <vt:lpstr>Wingdings</vt:lpstr>
      <vt:lpstr>Badge</vt:lpstr>
      <vt:lpstr>PowerPoint Presentation</vt:lpstr>
      <vt:lpstr>Housekeeping</vt:lpstr>
      <vt:lpstr> </vt:lpstr>
      <vt:lpstr>PowerPoint Presentation</vt:lpstr>
      <vt:lpstr>PowerPoint Presentation</vt:lpstr>
      <vt:lpstr>PowerPoint Presentation</vt:lpstr>
      <vt:lpstr>LEADER 2014-22 County Roscommon</vt:lpstr>
      <vt:lpstr>PowerPoint Presentation</vt:lpstr>
      <vt:lpstr>LEADER 2023-2027</vt:lpstr>
      <vt:lpstr>Total Budget – LEADER 2023-27 County Roscommon</vt:lpstr>
      <vt:lpstr>PowerPoint Presentation</vt:lpstr>
      <vt:lpstr>PowerPoint Presentation</vt:lpstr>
      <vt:lpstr>Budget </vt:lpstr>
      <vt:lpstr>PowerPoint Presentation</vt:lpstr>
      <vt:lpstr> </vt:lpstr>
      <vt:lpstr>Rates of Aid </vt:lpstr>
      <vt:lpstr>Main Eligible Sectors and Activities </vt:lpstr>
      <vt:lpstr>Main Ineligible Sectors and Activities </vt:lpstr>
      <vt:lpstr>Not a Priority  Playgrounds - Unless it is innovative, (Insurance &amp; Maintenance issue)  Sporting facilities (pitches etc., golf clubs greens, stands, members dressing rooms) – Mainstream Sporting facilities.   Boundary walls unless part of a significant works project (e.g. set a maximum percentage – up to 20%)  Stand–alone car parks part of a significant works project (e.g. set a maximum percentage –up to 20%)  Masseuse, Physical therapy, holistic treatments, alternative therapies, incl. therapies for autistic children/sensory therapies/therapists as they are included under the heading Health Care, including Wellness and Wellbeing.  Purchase of land – it takes PRA too long to process land title transfers   Outdoor Exercise equipment </vt:lpstr>
      <vt:lpstr>Process</vt:lpstr>
      <vt:lpstr>The Expression Of Interest Process</vt:lpstr>
      <vt:lpstr>PowerPoint Presentation</vt:lpstr>
      <vt:lpstr>The application process</vt:lpstr>
      <vt:lpstr>Supporting Documents</vt:lpstr>
      <vt:lpstr>PowerPoint Presentation</vt:lpstr>
      <vt:lpstr>PowerPoint Presentation</vt:lpstr>
      <vt:lpstr>Procurement</vt:lpstr>
      <vt:lpstr>Procurement</vt:lpstr>
      <vt:lpstr>The Approval Process</vt:lpstr>
      <vt:lpstr>Website </vt:lpstr>
      <vt:lpstr>Follow on Clinics Wednesday 29th May  Booking ESSENTIAL </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O Beirne</dc:creator>
  <cp:lastModifiedBy>Tomas Beades</cp:lastModifiedBy>
  <cp:revision>158</cp:revision>
  <cp:lastPrinted>2022-11-29T12:17:39Z</cp:lastPrinted>
  <dcterms:created xsi:type="dcterms:W3CDTF">2022-11-23T12:52:00Z</dcterms:created>
  <dcterms:modified xsi:type="dcterms:W3CDTF">2024-05-23T15:38:03Z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0x010100C607E4C4DFB6B74C92F5FAE3FC35D7FC</vt:lpwstr>
  </property>
  <property fmtid="{D5CDD505-2E9C-101B-9397-08002B2CF9AE}" pid="3" name="MediaServiceImageTags">
    <vt:lpwstr/>
  </property>
</Properties>
</file>